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5" r:id="rId1"/>
  </p:sldMasterIdLst>
  <p:notesMasterIdLst>
    <p:notesMasterId r:id="rId4"/>
  </p:notesMasterIdLst>
  <p:sldIdLst>
    <p:sldId id="258" r:id="rId2"/>
    <p:sldId id="259" r:id="rId3"/>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9" autoAdjust="0"/>
    <p:restoredTop sz="94660"/>
  </p:normalViewPr>
  <p:slideViewPr>
    <p:cSldViewPr snapToGrid="0">
      <p:cViewPr varScale="1">
        <p:scale>
          <a:sx n="66" d="100"/>
          <a:sy n="66" d="100"/>
        </p:scale>
        <p:origin x="14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CE40DF3-A149-4CCF-B2B6-55DC288984AD}" type="datetimeFigureOut">
              <a:rPr kumimoji="1" lang="ja-JP" altLang="en-US" smtClean="0"/>
              <a:t>2023/3/3</a:t>
            </a:fld>
            <a:endParaRPr kumimoji="1" lang="ja-JP" altLang="en-US"/>
          </a:p>
        </p:txBody>
      </p:sp>
      <p:sp>
        <p:nvSpPr>
          <p:cNvPr id="4" name="スライド イメージ プレースホルダー 3"/>
          <p:cNvSpPr>
            <a:spLocks noGrp="1" noRot="1" noChangeAspect="1"/>
          </p:cNvSpPr>
          <p:nvPr>
            <p:ph type="sldImg" idx="2"/>
          </p:nvPr>
        </p:nvSpPr>
        <p:spPr>
          <a:xfrm>
            <a:off x="2357438" y="1279525"/>
            <a:ext cx="2389187"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11B4E5D-2089-42D3-B1C9-1C0A39FEABDD}" type="slidenum">
              <a:rPr kumimoji="1" lang="ja-JP" altLang="en-US" smtClean="0"/>
              <a:t>‹#›</a:t>
            </a:fld>
            <a:endParaRPr kumimoji="1" lang="ja-JP" altLang="en-US"/>
          </a:p>
        </p:txBody>
      </p:sp>
    </p:spTree>
    <p:extLst>
      <p:ext uri="{BB962C8B-B14F-4D97-AF65-F5344CB8AC3E}">
        <p14:creationId xmlns:p14="http://schemas.microsoft.com/office/powerpoint/2010/main" val="2342410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4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089D487-86F3-4A89-B548-E6DCC0004D63}" type="slidenum">
              <a:rPr kumimoji="1" lang="en-US" altLang="ja-JP" smtClean="0"/>
              <a:pPr/>
              <a:t>1</a:t>
            </a:fld>
            <a:endParaRPr kumimoji="1" lang="ja-JP" altLang="en-US"/>
          </a:p>
        </p:txBody>
      </p:sp>
    </p:spTree>
    <p:extLst>
      <p:ext uri="{BB962C8B-B14F-4D97-AF65-F5344CB8AC3E}">
        <p14:creationId xmlns:p14="http://schemas.microsoft.com/office/powerpoint/2010/main" val="255949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22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53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518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041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238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4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941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6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756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22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9992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0592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019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0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4946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596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3/3/2023</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27124"/>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hcmi.cons.aist.go.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スーツを着た男性&#10;&#10;自動的に生成された説明">
            <a:extLst>
              <a:ext uri="{FF2B5EF4-FFF2-40B4-BE49-F238E27FC236}">
                <a16:creationId xmlns:a16="http://schemas.microsoft.com/office/drawing/2014/main" id="{DC5E1C12-9BE9-46D0-8D2D-67127CC30C71}"/>
              </a:ext>
            </a:extLst>
          </p:cNvPr>
          <p:cNvPicPr>
            <a:picLocks noChangeAspect="1"/>
          </p:cNvPicPr>
          <p:nvPr/>
        </p:nvPicPr>
        <p:blipFill>
          <a:blip r:embed="rId3"/>
          <a:stretch>
            <a:fillRect/>
          </a:stretch>
        </p:blipFill>
        <p:spPr>
          <a:xfrm>
            <a:off x="1164866" y="3514043"/>
            <a:ext cx="1458875" cy="1638111"/>
          </a:xfrm>
          <a:prstGeom prst="rect">
            <a:avLst/>
          </a:prstGeom>
        </p:spPr>
      </p:pic>
      <p:sp>
        <p:nvSpPr>
          <p:cNvPr id="42" name="四角形: 角を丸くする 41">
            <a:extLst>
              <a:ext uri="{FF2B5EF4-FFF2-40B4-BE49-F238E27FC236}">
                <a16:creationId xmlns:a16="http://schemas.microsoft.com/office/drawing/2014/main" id="{D8A6CDA8-8D3B-4B78-B794-652F7B045625}"/>
              </a:ext>
            </a:extLst>
          </p:cNvPr>
          <p:cNvSpPr/>
          <p:nvPr/>
        </p:nvSpPr>
        <p:spPr>
          <a:xfrm>
            <a:off x="375324" y="7461473"/>
            <a:ext cx="6307771" cy="505892"/>
          </a:xfrm>
          <a:prstGeom prst="roundRect">
            <a:avLst/>
          </a:prstGeom>
          <a:gradFill flip="none" rotWithShape="1">
            <a:gsLst>
              <a:gs pos="20000">
                <a:schemeClr val="accent1">
                  <a:tint val="65000"/>
                  <a:lumMod val="110000"/>
                </a:schemeClr>
              </a:gs>
              <a:gs pos="87000">
                <a:schemeClr val="accent1">
                  <a:tint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5070D336-586F-48E9-B4ED-EFBA1BB6D4BC}"/>
              </a:ext>
            </a:extLst>
          </p:cNvPr>
          <p:cNvSpPr/>
          <p:nvPr/>
        </p:nvSpPr>
        <p:spPr>
          <a:xfrm>
            <a:off x="0" y="8268397"/>
            <a:ext cx="6858000" cy="164613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6575D81E-A9CF-4710-9CBE-3E35A61E5D05}"/>
              </a:ext>
            </a:extLst>
          </p:cNvPr>
          <p:cNvSpPr txBox="1"/>
          <p:nvPr/>
        </p:nvSpPr>
        <p:spPr>
          <a:xfrm>
            <a:off x="22440" y="8422683"/>
            <a:ext cx="2285879" cy="1338828"/>
          </a:xfrm>
          <a:prstGeom prst="rect">
            <a:avLst/>
          </a:prstGeom>
          <a:noFill/>
        </p:spPr>
        <p:txBody>
          <a:bodyPr wrap="square" rtlCol="0">
            <a:spAutoFit/>
          </a:bodyPr>
          <a:lstStyle/>
          <a:p>
            <a:r>
              <a:rPr kumimoji="1" lang="ja-JP" altLang="en-US" sz="900" dirty="0">
                <a:latin typeface="游ゴシック" panose="020B0400000000000000" pitchFamily="50" charset="-128"/>
                <a:ea typeface="游ゴシック" panose="020B0400000000000000" pitchFamily="50" charset="-128"/>
              </a:rPr>
              <a:t>・事前および開催期間中のチャットで</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　講師の皆様へのご質問を受け付けます。</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・オンライン接続に関する詳細は</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　参加登録された皆様にメールで</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　ご案内いたします。</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・お申し込みは各社ご担当者様まで</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　お問い合わせください</a:t>
            </a:r>
            <a:endParaRPr kumimoji="1" lang="en-US" altLang="ja-JP" sz="900" dirty="0">
              <a:latin typeface="游ゴシック" panose="020B0400000000000000" pitchFamily="50" charset="-128"/>
              <a:ea typeface="游ゴシック" panose="020B0400000000000000" pitchFamily="50" charset="-128"/>
            </a:endParaRPr>
          </a:p>
          <a:p>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参加対象は研究開発部会部会員企業</a:t>
            </a:r>
            <a:br>
              <a:rPr kumimoji="1" lang="en-US" altLang="ja-JP" sz="900" dirty="0">
                <a:latin typeface="游ゴシック" panose="020B0400000000000000" pitchFamily="50" charset="-128"/>
                <a:ea typeface="游ゴシック" panose="020B0400000000000000" pitchFamily="50" charset="-128"/>
              </a:rPr>
            </a:br>
            <a:r>
              <a:rPr kumimoji="1" lang="ja-JP" altLang="en-US" sz="900" dirty="0">
                <a:latin typeface="游ゴシック" panose="020B0400000000000000" pitchFamily="50" charset="-128"/>
                <a:ea typeface="游ゴシック" panose="020B0400000000000000" pitchFamily="50" charset="-128"/>
              </a:rPr>
              <a:t>　のみです。</a:t>
            </a:r>
            <a:endParaRPr kumimoji="1" lang="ja-JP" altLang="en-US" dirty="0">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3D30D32A-359B-41BB-9746-2CF3A21EEFFC}"/>
              </a:ext>
            </a:extLst>
          </p:cNvPr>
          <p:cNvSpPr>
            <a:spLocks noGrp="1"/>
          </p:cNvSpPr>
          <p:nvPr>
            <p:ph type="ctrTitle"/>
          </p:nvPr>
        </p:nvSpPr>
        <p:spPr>
          <a:xfrm>
            <a:off x="408493" y="398716"/>
            <a:ext cx="6449507" cy="1136675"/>
          </a:xfrm>
        </p:spPr>
        <p:txBody>
          <a:bodyPr rtlCol="0">
            <a:normAutofit fontScale="90000"/>
          </a:bodyPr>
          <a:lstStyle/>
          <a:p>
            <a:pPr algn="l"/>
            <a:r>
              <a:rPr lang="en-US" altLang="ja-JP" sz="4000"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HCMI</a:t>
            </a:r>
            <a:r>
              <a:rPr lang="ja-JP" altLang="en-US" sz="4000"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コンソーシアム</a:t>
            </a:r>
            <a:br>
              <a:rPr lang="en-US" altLang="ja-JP" sz="4000"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br>
            <a:r>
              <a:rPr lang="ja-JP" altLang="en-US" sz="4000"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研究開発部会 </a:t>
            </a:r>
            <a:r>
              <a:rPr lang="ja-JP" altLang="en-US" sz="3600"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テクニカルセミナー</a:t>
            </a:r>
            <a:endParaRPr lang="ja-JP" altLang="ru-RU" b="1" spc="-150" dirty="0">
              <a:solidFill>
                <a:schemeClr val="accent2">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689D90F4-233E-440C-A82A-174E19FCB76D}"/>
              </a:ext>
            </a:extLst>
          </p:cNvPr>
          <p:cNvSpPr txBox="1"/>
          <p:nvPr/>
        </p:nvSpPr>
        <p:spPr>
          <a:xfrm>
            <a:off x="421871" y="1488823"/>
            <a:ext cx="3351772" cy="800219"/>
          </a:xfrm>
          <a:prstGeom prst="rect">
            <a:avLst/>
          </a:prstGeom>
          <a:noFill/>
        </p:spPr>
        <p:txBody>
          <a:bodyPr wrap="square" rtlCol="0">
            <a:spAutoFit/>
          </a:bodyPr>
          <a:lstStyle/>
          <a:p>
            <a:r>
              <a:rPr kumimoji="1" lang="en-US" altLang="ja-JP" sz="2800" b="1" dirty="0">
                <a:latin typeface="游ゴシック" panose="020B0400000000000000" pitchFamily="50" charset="-128"/>
                <a:ea typeface="游ゴシック" panose="020B0400000000000000" pitchFamily="50" charset="-128"/>
              </a:rPr>
              <a:t>3</a:t>
            </a:r>
            <a:r>
              <a:rPr kumimoji="1" lang="ja-JP" altLang="en-US" sz="2800" b="1" dirty="0">
                <a:latin typeface="游ゴシック" panose="020B0400000000000000" pitchFamily="50" charset="-128"/>
                <a:ea typeface="游ゴシック" panose="020B0400000000000000" pitchFamily="50" charset="-128"/>
              </a:rPr>
              <a:t>月</a:t>
            </a:r>
            <a:r>
              <a:rPr kumimoji="1" lang="en-US" altLang="ja-JP" sz="2800" b="1" dirty="0">
                <a:latin typeface="游ゴシック" panose="020B0400000000000000" pitchFamily="50" charset="-128"/>
                <a:ea typeface="游ゴシック" panose="020B0400000000000000" pitchFamily="50" charset="-128"/>
              </a:rPr>
              <a:t>6</a:t>
            </a:r>
            <a:r>
              <a:rPr kumimoji="1" lang="ja-JP" altLang="en-US" sz="2800" b="1" dirty="0">
                <a:latin typeface="游ゴシック" panose="020B0400000000000000" pitchFamily="50" charset="-128"/>
                <a:ea typeface="游ゴシック" panose="020B0400000000000000" pitchFamily="50" charset="-128"/>
              </a:rPr>
              <a:t>日</a:t>
            </a:r>
            <a:r>
              <a:rPr kumimoji="1" lang="en-US" altLang="ja-JP" sz="2800" dirty="0">
                <a:latin typeface="游ゴシック" panose="020B0400000000000000" pitchFamily="50" charset="-128"/>
                <a:ea typeface="游ゴシック" panose="020B0400000000000000" pitchFamily="50" charset="-128"/>
              </a:rPr>
              <a:t> </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月曜日</a:t>
            </a:r>
            <a:r>
              <a:rPr kumimoji="1" lang="en-US" altLang="ja-JP" dirty="0">
                <a:latin typeface="游ゴシック" panose="020B0400000000000000" pitchFamily="50" charset="-128"/>
                <a:ea typeface="游ゴシック" panose="020B0400000000000000" pitchFamily="50" charset="-128"/>
              </a:rPr>
              <a:t>) </a:t>
            </a:r>
          </a:p>
          <a:p>
            <a:r>
              <a:rPr kumimoji="1" lang="en-US" altLang="ja-JP" b="1" dirty="0">
                <a:latin typeface="游ゴシック" panose="020B0400000000000000" pitchFamily="50" charset="-128"/>
                <a:ea typeface="游ゴシック" panose="020B0400000000000000" pitchFamily="50" charset="-128"/>
              </a:rPr>
              <a:t>14:30-17:00</a:t>
            </a:r>
            <a:r>
              <a:rPr kumimoji="1" lang="ja-JP" altLang="en-US" sz="1600" dirty="0">
                <a:latin typeface="游ゴシック" panose="020B0400000000000000" pitchFamily="50" charset="-128"/>
                <a:ea typeface="游ゴシック" panose="020B0400000000000000" pitchFamily="50" charset="-128"/>
              </a:rPr>
              <a:t>（</a:t>
            </a:r>
            <a:r>
              <a:rPr kumimoji="1" lang="en-US" altLang="ja-JP" sz="1600" dirty="0">
                <a:latin typeface="游ゴシック" panose="020B0400000000000000" pitchFamily="50" charset="-128"/>
                <a:ea typeface="游ゴシック" panose="020B0400000000000000" pitchFamily="50" charset="-128"/>
              </a:rPr>
              <a:t>14:15</a:t>
            </a:r>
            <a:r>
              <a:rPr kumimoji="1" lang="ja-JP" altLang="en-US" sz="1600" dirty="0">
                <a:latin typeface="游ゴシック" panose="020B0400000000000000" pitchFamily="50" charset="-128"/>
                <a:ea typeface="游ゴシック" panose="020B0400000000000000" pitchFamily="50" charset="-128"/>
              </a:rPr>
              <a:t> 開場）</a:t>
            </a:r>
            <a:endParaRPr kumimoji="1" lang="ja-JP" altLang="en-US" dirty="0">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F2EE470F-33B1-47F8-A350-82382F0104AB}"/>
              </a:ext>
            </a:extLst>
          </p:cNvPr>
          <p:cNvSpPr txBox="1">
            <a:spLocks/>
          </p:cNvSpPr>
          <p:nvPr/>
        </p:nvSpPr>
        <p:spPr>
          <a:xfrm>
            <a:off x="147963" y="-39472"/>
            <a:ext cx="1477163" cy="484154"/>
          </a:xfrm>
          <a:prstGeom prst="rect">
            <a:avLst/>
          </a:prstGeom>
        </p:spPr>
        <p:txBody>
          <a:bodyPr vert="horz" lIns="91440" tIns="45720" rIns="91440" bIns="45720" rtlCol="0" anchor="b">
            <a:normAutofit/>
          </a:bodyPr>
          <a:lstStyle>
            <a:lvl1pPr algn="l" defTabSz="342900" rtl="0" eaLnBrk="1" latinLnBrk="0" hangingPunct="1">
              <a:spcBef>
                <a:spcPct val="0"/>
              </a:spcBef>
              <a:buNone/>
              <a:defRPr kumimoji="1" sz="54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000" b="1" dirty="0">
                <a:latin typeface="游ゴシック" panose="020B0400000000000000" pitchFamily="50" charset="-128"/>
                <a:ea typeface="游ゴシック" panose="020B0400000000000000" pitchFamily="50" charset="-128"/>
              </a:rPr>
              <a:t>2022</a:t>
            </a:r>
            <a:r>
              <a:rPr lang="ja-JP" altLang="en-US" sz="2000" b="1" dirty="0">
                <a:latin typeface="游ゴシック" panose="020B0400000000000000" pitchFamily="50" charset="-128"/>
                <a:ea typeface="游ゴシック" panose="020B0400000000000000" pitchFamily="50" charset="-128"/>
              </a:rPr>
              <a:t>年度</a:t>
            </a:r>
            <a:endParaRPr lang="ja-JP" altLang="ru-RU" b="1" dirty="0">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E62A0EAA-E61C-486E-A0DB-570D924AE610}"/>
              </a:ext>
            </a:extLst>
          </p:cNvPr>
          <p:cNvSpPr txBox="1">
            <a:spLocks/>
          </p:cNvSpPr>
          <p:nvPr/>
        </p:nvSpPr>
        <p:spPr>
          <a:xfrm>
            <a:off x="483389" y="7532335"/>
            <a:ext cx="5979268" cy="423608"/>
          </a:xfrm>
          <a:prstGeom prst="rect">
            <a:avLst/>
          </a:prstGeom>
          <a:ln>
            <a:noFill/>
          </a:ln>
          <a:effectLst/>
        </p:spPr>
        <p:txBody>
          <a:bodyPr vert="horz" lIns="91440" tIns="45720" rIns="91440" bIns="45720" rtlCol="0" anchor="b">
            <a:normAutofit fontScale="92500" lnSpcReduction="10000"/>
          </a:bodyPr>
          <a:lstStyle>
            <a:lvl1pPr algn="l" defTabSz="342900" rtl="0" eaLnBrk="1" latinLnBrk="0" hangingPunct="1">
              <a:spcBef>
                <a:spcPct val="0"/>
              </a:spcBef>
              <a:buNone/>
              <a:defRPr kumimoji="1" sz="33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a:latin typeface="游ゴシック" panose="020B0400000000000000" pitchFamily="50" charset="-128"/>
                <a:ea typeface="游ゴシック" panose="020B0400000000000000" pitchFamily="50" charset="-128"/>
              </a:rPr>
              <a:t>第二部　</a:t>
            </a:r>
            <a:r>
              <a:rPr lang="en-US" altLang="ja-JP" sz="1900" b="1" dirty="0">
                <a:latin typeface="游ゴシック" panose="020B0400000000000000" pitchFamily="50" charset="-128"/>
                <a:ea typeface="游ゴシック" panose="020B0400000000000000" pitchFamily="50" charset="-128"/>
              </a:rPr>
              <a:t>16:10-17:00</a:t>
            </a:r>
            <a:r>
              <a:rPr lang="ja-JP" altLang="en-US" sz="2400" b="1" dirty="0">
                <a:latin typeface="游ゴシック" panose="020B0400000000000000" pitchFamily="50" charset="-128"/>
                <a:ea typeface="游ゴシック" panose="020B0400000000000000" pitchFamily="50" charset="-128"/>
              </a:rPr>
              <a:t>　ディスカッション</a:t>
            </a:r>
            <a:endParaRPr lang="en-US" altLang="ja-JP" sz="2400" b="1"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0D0BBBDA-3F45-4144-878B-E5C018089006}"/>
              </a:ext>
            </a:extLst>
          </p:cNvPr>
          <p:cNvSpPr txBox="1"/>
          <p:nvPr/>
        </p:nvSpPr>
        <p:spPr>
          <a:xfrm>
            <a:off x="2804173" y="3702736"/>
            <a:ext cx="3599868" cy="984885"/>
          </a:xfrm>
          <a:prstGeom prst="rect">
            <a:avLst/>
          </a:prstGeom>
          <a:noFill/>
          <a:ln>
            <a:noFill/>
          </a:ln>
        </p:spPr>
        <p:txBody>
          <a:bodyPr wrap="square" rtlCol="0">
            <a:spAutoFit/>
          </a:bodyPr>
          <a:lstStyle/>
          <a:p>
            <a:r>
              <a:rPr kumimoji="1" lang="ja-JP" altLang="en-US" b="1" dirty="0">
                <a:latin typeface="游ゴシック Medium" panose="020B0500000000000000" pitchFamily="50" charset="-128"/>
                <a:ea typeface="游ゴシック Medium" panose="020B0500000000000000" pitchFamily="50" charset="-128"/>
              </a:rPr>
              <a:t>講師：</a:t>
            </a:r>
            <a:r>
              <a:rPr lang="en-US" altLang="ja-JP" sz="1800" b="1" i="0" dirty="0">
                <a:solidFill>
                  <a:srgbClr val="000000"/>
                </a:solidFill>
                <a:effectLst/>
                <a:latin typeface="游ゴシック Medium" panose="020B0500000000000000" pitchFamily="50" charset="-128"/>
                <a:ea typeface="游ゴシック Medium" panose="020B0500000000000000" pitchFamily="50" charset="-128"/>
              </a:rPr>
              <a:t> </a:t>
            </a:r>
            <a:r>
              <a:rPr lang="ja-JP" altLang="en-US" sz="1800" b="1" i="0" dirty="0">
                <a:solidFill>
                  <a:srgbClr val="000000"/>
                </a:solidFill>
                <a:effectLst/>
                <a:latin typeface="游ゴシック Medium" panose="020B0500000000000000" pitchFamily="50" charset="-128"/>
                <a:ea typeface="游ゴシック Medium" panose="020B0500000000000000" pitchFamily="50" charset="-128"/>
              </a:rPr>
              <a:t>青野　裕司</a:t>
            </a:r>
            <a:r>
              <a:rPr kumimoji="1" lang="ja-JP" altLang="en-US" b="1" dirty="0">
                <a:latin typeface="游ゴシック Medium" panose="020B0500000000000000" pitchFamily="50" charset="-128"/>
                <a:ea typeface="游ゴシック Medium" panose="020B0500000000000000" pitchFamily="50" charset="-128"/>
              </a:rPr>
              <a:t>　様</a:t>
            </a:r>
            <a:endParaRPr kumimoji="1" lang="en-US" altLang="ja-JP" b="1" dirty="0">
              <a:latin typeface="游ゴシック Medium" panose="020B0500000000000000" pitchFamily="50" charset="-128"/>
              <a:ea typeface="游ゴシック Medium" panose="020B0500000000000000" pitchFamily="50" charset="-128"/>
            </a:endParaRPr>
          </a:p>
          <a:p>
            <a:r>
              <a:rPr kumimoji="1" lang="ja-JP" altLang="en-US" sz="1600" b="1" dirty="0">
                <a:latin typeface="游ゴシック Medium" panose="020B0500000000000000" pitchFamily="50" charset="-128"/>
                <a:ea typeface="游ゴシック Medium" panose="020B0500000000000000" pitchFamily="50" charset="-128"/>
              </a:rPr>
              <a:t> </a:t>
            </a:r>
            <a:r>
              <a:rPr lang="ja-JP" altLang="en-US" sz="1200" b="1" dirty="0">
                <a:latin typeface="游ゴシック" panose="020B0400000000000000" pitchFamily="50" charset="-128"/>
                <a:ea typeface="游ゴシック" panose="020B0400000000000000" pitchFamily="50" charset="-128"/>
              </a:rPr>
              <a:t>（</a:t>
            </a:r>
            <a:r>
              <a:rPr lang="en-US" altLang="ja-JP" sz="1200" b="1" i="0" dirty="0">
                <a:solidFill>
                  <a:srgbClr val="000000"/>
                </a:solidFill>
                <a:effectLst/>
                <a:latin typeface="游ゴシック" panose="020B0400000000000000" pitchFamily="50" charset="-128"/>
                <a:ea typeface="游ゴシック" panose="020B0400000000000000" pitchFamily="50" charset="-128"/>
              </a:rPr>
              <a:t>NTT</a:t>
            </a:r>
            <a:r>
              <a:rPr lang="ja-JP" altLang="en-US" sz="1200" b="1" i="0" dirty="0">
                <a:solidFill>
                  <a:srgbClr val="000000"/>
                </a:solidFill>
                <a:effectLst/>
                <a:latin typeface="游ゴシック" panose="020B0400000000000000" pitchFamily="50" charset="-128"/>
                <a:ea typeface="游ゴシック" panose="020B0400000000000000" pitchFamily="50" charset="-128"/>
              </a:rPr>
              <a:t>人間情報研究所　</a:t>
            </a:r>
            <a:br>
              <a:rPr lang="en-US" altLang="ja-JP" sz="1200" b="1" i="0" dirty="0">
                <a:solidFill>
                  <a:srgbClr val="000000"/>
                </a:solidFill>
                <a:effectLst/>
                <a:latin typeface="游ゴシック" panose="020B0400000000000000" pitchFamily="50" charset="-128"/>
                <a:ea typeface="游ゴシック" panose="020B0400000000000000" pitchFamily="50" charset="-128"/>
              </a:rPr>
            </a:br>
            <a:r>
              <a:rPr lang="ja-JP" altLang="en-US" sz="1200" b="1" i="0" dirty="0">
                <a:solidFill>
                  <a:srgbClr val="000000"/>
                </a:solidFill>
                <a:effectLst/>
                <a:latin typeface="游ゴシック" panose="020B0400000000000000" pitchFamily="50" charset="-128"/>
                <a:ea typeface="游ゴシック" panose="020B0400000000000000" pitchFamily="50" charset="-128"/>
              </a:rPr>
              <a:t>　サイバネティックス研究プロジェクト</a:t>
            </a:r>
            <a:endParaRPr lang="en-US" altLang="ja-JP" sz="1200" b="1" i="0" dirty="0">
              <a:solidFill>
                <a:srgbClr val="000000"/>
              </a:solidFill>
              <a:effectLst/>
              <a:latin typeface="游ゴシック" panose="020B0400000000000000" pitchFamily="50" charset="-128"/>
              <a:ea typeface="游ゴシック" panose="020B0400000000000000" pitchFamily="50" charset="-128"/>
            </a:endParaRPr>
          </a:p>
          <a:p>
            <a:r>
              <a:rPr lang="ja-JP" altLang="en-US" sz="1200" b="1" dirty="0">
                <a:solidFill>
                  <a:srgbClr val="000000"/>
                </a:solidFill>
                <a:latin typeface="游ゴシック" panose="020B0400000000000000" pitchFamily="50" charset="-128"/>
                <a:ea typeface="游ゴシック" panose="020B0400000000000000" pitchFamily="50" charset="-128"/>
              </a:rPr>
              <a:t>　</a:t>
            </a:r>
            <a:r>
              <a:rPr lang="ja-JP" altLang="en-US" sz="1200" b="1" i="0" dirty="0">
                <a:solidFill>
                  <a:srgbClr val="000000"/>
                </a:solidFill>
                <a:effectLst/>
                <a:latin typeface="游ゴシック" panose="020B0400000000000000" pitchFamily="50" charset="-128"/>
                <a:ea typeface="游ゴシック" panose="020B0400000000000000" pitchFamily="50" charset="-128"/>
              </a:rPr>
              <a:t>プロジェクト・マネージャ　主席研究員</a:t>
            </a:r>
            <a:r>
              <a:rPr lang="en-US" altLang="ja-JP" sz="1200" b="1" i="0" dirty="0">
                <a:solidFill>
                  <a:srgbClr val="000000"/>
                </a:solidFill>
                <a:effectLst/>
                <a:latin typeface="游ゴシック" panose="020B0400000000000000" pitchFamily="50" charset="-128"/>
                <a:ea typeface="游ゴシック" panose="020B0400000000000000" pitchFamily="50" charset="-128"/>
              </a:rPr>
              <a:t>)</a:t>
            </a:r>
            <a:endParaRPr lang="en-US" altLang="ja-JP" sz="14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E81059D3-8F20-450D-91B9-3472197F211A}"/>
              </a:ext>
            </a:extLst>
          </p:cNvPr>
          <p:cNvSpPr/>
          <p:nvPr/>
        </p:nvSpPr>
        <p:spPr>
          <a:xfrm>
            <a:off x="2953593" y="4728148"/>
            <a:ext cx="3716863" cy="505892"/>
          </a:xfrm>
          <a:prstGeom prst="roundRect">
            <a:avLst/>
          </a:prstGeom>
          <a:gradFill flip="none" rotWithShape="1">
            <a:gsLst>
              <a:gs pos="20000">
                <a:schemeClr val="accent1">
                  <a:tint val="65000"/>
                  <a:lumMod val="110000"/>
                </a:schemeClr>
              </a:gs>
              <a:gs pos="87000">
                <a:schemeClr val="accent1">
                  <a:tint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7845D8AC-1DDD-4A11-921D-A44331993262}"/>
              </a:ext>
            </a:extLst>
          </p:cNvPr>
          <p:cNvSpPr/>
          <p:nvPr/>
        </p:nvSpPr>
        <p:spPr>
          <a:xfrm>
            <a:off x="2778822" y="3308257"/>
            <a:ext cx="1300356" cy="338554"/>
          </a:xfrm>
          <a:prstGeom prst="rect">
            <a:avLst/>
          </a:prstGeom>
          <a:ln>
            <a:noFill/>
          </a:ln>
        </p:spPr>
        <p:txBody>
          <a:bodyPr wrap="none">
            <a:spAutoFit/>
          </a:bodyPr>
          <a:lstStyle/>
          <a:p>
            <a:r>
              <a:rPr lang="en-US" altLang="ja-JP" sz="1600" dirty="0">
                <a:latin typeface="游ゴシック" panose="020B0400000000000000" pitchFamily="50" charset="-128"/>
                <a:ea typeface="游ゴシック" panose="020B0400000000000000" pitchFamily="50" charset="-128"/>
              </a:rPr>
              <a:t>14:30-15:15</a:t>
            </a:r>
          </a:p>
        </p:txBody>
      </p:sp>
      <p:grpSp>
        <p:nvGrpSpPr>
          <p:cNvPr id="7" name="グループ化 6">
            <a:extLst>
              <a:ext uri="{FF2B5EF4-FFF2-40B4-BE49-F238E27FC236}">
                <a16:creationId xmlns:a16="http://schemas.microsoft.com/office/drawing/2014/main" id="{1892ECE4-DFCA-4DC6-BA25-BCD745AE40FE}"/>
              </a:ext>
            </a:extLst>
          </p:cNvPr>
          <p:cNvGrpSpPr/>
          <p:nvPr/>
        </p:nvGrpSpPr>
        <p:grpSpPr>
          <a:xfrm>
            <a:off x="2953593" y="6792182"/>
            <a:ext cx="3729504" cy="660355"/>
            <a:chOff x="2849149" y="4186078"/>
            <a:chExt cx="3740672" cy="660355"/>
          </a:xfrm>
        </p:grpSpPr>
        <p:sp>
          <p:nvSpPr>
            <p:cNvPr id="36" name="四角形: 角を丸くする 35">
              <a:extLst>
                <a:ext uri="{FF2B5EF4-FFF2-40B4-BE49-F238E27FC236}">
                  <a16:creationId xmlns:a16="http://schemas.microsoft.com/office/drawing/2014/main" id="{2F302732-0C61-4B65-ACE2-4AA0DF72EE9C}"/>
                </a:ext>
              </a:extLst>
            </p:cNvPr>
            <p:cNvSpPr/>
            <p:nvPr/>
          </p:nvSpPr>
          <p:spPr>
            <a:xfrm>
              <a:off x="2849149" y="4186078"/>
              <a:ext cx="3740672" cy="505892"/>
            </a:xfrm>
            <a:prstGeom prst="roundRect">
              <a:avLst/>
            </a:prstGeom>
            <a:gradFill flip="none" rotWithShape="1">
              <a:gsLst>
                <a:gs pos="20000">
                  <a:schemeClr val="accent1">
                    <a:tint val="65000"/>
                    <a:lumMod val="110000"/>
                  </a:schemeClr>
                </a:gs>
                <a:gs pos="87000">
                  <a:schemeClr val="accent1">
                    <a:tint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201F1E"/>
                  </a:solidFill>
                  <a:latin typeface="Yu Gothic UI" panose="020B0500000000000000" pitchFamily="50" charset="-128"/>
                  <a:ea typeface="Yu Gothic UI" panose="020B0500000000000000" pitchFamily="50" charset="-128"/>
                </a:rPr>
                <a:t>ローカル</a:t>
              </a:r>
              <a:r>
                <a:rPr lang="en-US" altLang="ja-JP" sz="1400" b="1" dirty="0">
                  <a:solidFill>
                    <a:srgbClr val="201F1E"/>
                  </a:solidFill>
                  <a:latin typeface="Yu Gothic UI" panose="020B0500000000000000" pitchFamily="50" charset="-128"/>
                  <a:ea typeface="Yu Gothic UI" panose="020B0500000000000000" pitchFamily="50" charset="-128"/>
                </a:rPr>
                <a:t>5G</a:t>
              </a:r>
              <a:r>
                <a:rPr lang="ja-JP" altLang="en-US" sz="1400" b="1" dirty="0">
                  <a:solidFill>
                    <a:srgbClr val="201F1E"/>
                  </a:solidFill>
                  <a:latin typeface="Yu Gothic UI" panose="020B0500000000000000" pitchFamily="50" charset="-128"/>
                  <a:ea typeface="Yu Gothic UI" panose="020B0500000000000000" pitchFamily="50" charset="-128"/>
                </a:rPr>
                <a:t>が変える新たな社会</a:t>
              </a:r>
              <a:endParaRPr lang="en-US" altLang="ja-JP" sz="1400" b="1" dirty="0">
                <a:solidFill>
                  <a:srgbClr val="201F1E"/>
                </a:solidFill>
                <a:latin typeface="Yu Gothic UI" panose="020B0500000000000000" pitchFamily="50" charset="-128"/>
                <a:ea typeface="Yu Gothic UI" panose="020B0500000000000000" pitchFamily="50" charset="-128"/>
              </a:endParaRPr>
            </a:p>
            <a:p>
              <a:pPr algn="ctr"/>
              <a:r>
                <a:rPr kumimoji="1" lang="ja-JP" altLang="en-US" sz="1400" b="1" dirty="0">
                  <a:solidFill>
                    <a:srgbClr val="201F1E"/>
                  </a:solidFill>
                  <a:latin typeface="Yu Gothic UI" panose="020B0500000000000000" pitchFamily="50" charset="-128"/>
                  <a:ea typeface="Yu Gothic UI" panose="020B0500000000000000" pitchFamily="50" charset="-128"/>
                </a:rPr>
                <a:t>～施設運用や現場の生産性革命～</a:t>
              </a:r>
              <a:endParaRPr kumimoji="1" lang="ja-JP" altLang="en-US" sz="1400" b="1"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F4855117-887F-4E3C-A85A-D76537B02AEF}"/>
                </a:ext>
              </a:extLst>
            </p:cNvPr>
            <p:cNvSpPr txBox="1"/>
            <p:nvPr/>
          </p:nvSpPr>
          <p:spPr>
            <a:xfrm>
              <a:off x="2903076" y="4384768"/>
              <a:ext cx="184731" cy="461665"/>
            </a:xfrm>
            <a:prstGeom prst="rect">
              <a:avLst/>
            </a:prstGeom>
            <a:noFill/>
            <a:ln>
              <a:noFill/>
            </a:ln>
          </p:spPr>
          <p:txBody>
            <a:bodyPr wrap="none" rtlCol="0">
              <a:spAutoFit/>
            </a:bodyPr>
            <a:lstStyle/>
            <a:p>
              <a:pPr algn="ctr"/>
              <a:endParaRPr kumimoji="1" lang="ja-JP" altLang="en-US" sz="2400" b="1" dirty="0">
                <a:latin typeface="游ゴシック Medium" panose="020B0500000000000000" pitchFamily="50" charset="-128"/>
                <a:ea typeface="游ゴシック Medium" panose="020B0500000000000000" pitchFamily="50" charset="-128"/>
              </a:endParaRPr>
            </a:p>
          </p:txBody>
        </p:sp>
      </p:grpSp>
      <p:sp>
        <p:nvSpPr>
          <p:cNvPr id="34" name="正方形/長方形 33">
            <a:extLst>
              <a:ext uri="{FF2B5EF4-FFF2-40B4-BE49-F238E27FC236}">
                <a16:creationId xmlns:a16="http://schemas.microsoft.com/office/drawing/2014/main" id="{804FAA34-4240-4EB5-9469-F213F313A6FA}"/>
              </a:ext>
            </a:extLst>
          </p:cNvPr>
          <p:cNvSpPr/>
          <p:nvPr/>
        </p:nvSpPr>
        <p:spPr>
          <a:xfrm>
            <a:off x="2807596" y="5475869"/>
            <a:ext cx="1300356" cy="338554"/>
          </a:xfrm>
          <a:prstGeom prst="rect">
            <a:avLst/>
          </a:prstGeom>
          <a:ln>
            <a:noFill/>
          </a:ln>
        </p:spPr>
        <p:txBody>
          <a:bodyPr wrap="none">
            <a:spAutoFit/>
          </a:bodyPr>
          <a:lstStyle/>
          <a:p>
            <a:r>
              <a:rPr lang="en-US" altLang="ja-JP" sz="1600" dirty="0">
                <a:latin typeface="游ゴシック" panose="020B0400000000000000" pitchFamily="50" charset="-128"/>
                <a:ea typeface="游ゴシック" panose="020B0400000000000000" pitchFamily="50" charset="-128"/>
              </a:rPr>
              <a:t>15:15-16:00</a:t>
            </a:r>
          </a:p>
        </p:txBody>
      </p:sp>
      <p:sp>
        <p:nvSpPr>
          <p:cNvPr id="40" name="四角形: 角を丸くする 39">
            <a:extLst>
              <a:ext uri="{FF2B5EF4-FFF2-40B4-BE49-F238E27FC236}">
                <a16:creationId xmlns:a16="http://schemas.microsoft.com/office/drawing/2014/main" id="{76AF168C-10FC-4276-A563-06D445D7A402}"/>
              </a:ext>
            </a:extLst>
          </p:cNvPr>
          <p:cNvSpPr/>
          <p:nvPr/>
        </p:nvSpPr>
        <p:spPr>
          <a:xfrm>
            <a:off x="370051" y="2546658"/>
            <a:ext cx="6307772" cy="505892"/>
          </a:xfrm>
          <a:prstGeom prst="roundRect">
            <a:avLst/>
          </a:prstGeom>
          <a:gradFill flip="none" rotWithShape="1">
            <a:gsLst>
              <a:gs pos="20000">
                <a:schemeClr val="accent1">
                  <a:tint val="65000"/>
                  <a:lumMod val="110000"/>
                </a:schemeClr>
              </a:gs>
              <a:gs pos="87000">
                <a:schemeClr val="accent1">
                  <a:tint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F2DC1DB1-B401-43B4-81EA-F82F09D429C5}"/>
              </a:ext>
            </a:extLst>
          </p:cNvPr>
          <p:cNvSpPr txBox="1">
            <a:spLocks/>
          </p:cNvSpPr>
          <p:nvPr/>
        </p:nvSpPr>
        <p:spPr>
          <a:xfrm>
            <a:off x="408493" y="2424805"/>
            <a:ext cx="3717684" cy="616226"/>
          </a:xfrm>
          <a:prstGeom prst="rect">
            <a:avLst/>
          </a:prstGeom>
          <a:ln>
            <a:noFill/>
          </a:ln>
          <a:effectLst/>
        </p:spPr>
        <p:txBody>
          <a:bodyPr vert="horz" lIns="91440" tIns="45720" rIns="91440" bIns="45720" rtlCol="0" anchor="b">
            <a:normAutofit/>
          </a:bodyPr>
          <a:lstStyle>
            <a:lvl1pPr algn="l" defTabSz="342900" rtl="0" eaLnBrk="1" latinLnBrk="0" hangingPunct="1">
              <a:spcBef>
                <a:spcPct val="0"/>
              </a:spcBef>
              <a:buNone/>
              <a:defRPr kumimoji="1" sz="33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200" b="1" dirty="0">
                <a:latin typeface="游ゴシック" panose="020B0400000000000000" pitchFamily="50" charset="-128"/>
                <a:ea typeface="游ゴシック" panose="020B0400000000000000" pitchFamily="50" charset="-128"/>
              </a:rPr>
              <a:t>第一部</a:t>
            </a:r>
            <a:r>
              <a:rPr lang="ja-JP" altLang="en-US" sz="2400" b="1" dirty="0">
                <a:latin typeface="游ゴシック" panose="020B0400000000000000" pitchFamily="50" charset="-128"/>
                <a:ea typeface="游ゴシック" panose="020B0400000000000000" pitchFamily="50" charset="-128"/>
              </a:rPr>
              <a:t>　</a:t>
            </a:r>
            <a:r>
              <a:rPr lang="en-US" altLang="ja-JP" sz="1800" b="1" dirty="0">
                <a:latin typeface="游ゴシック" panose="020B0400000000000000" pitchFamily="50" charset="-128"/>
                <a:ea typeface="游ゴシック" panose="020B0400000000000000" pitchFamily="50" charset="-128"/>
              </a:rPr>
              <a:t>14:30-17:00</a:t>
            </a:r>
            <a:r>
              <a:rPr lang="ja-JP" altLang="en-US" sz="2400" b="1" dirty="0">
                <a:latin typeface="游ゴシック" panose="020B0400000000000000" pitchFamily="50" charset="-128"/>
                <a:ea typeface="游ゴシック" panose="020B0400000000000000" pitchFamily="50" charset="-128"/>
              </a:rPr>
              <a:t>　</a:t>
            </a:r>
            <a:r>
              <a:rPr lang="ja-JP" altLang="en-US" sz="2200" b="1" dirty="0">
                <a:latin typeface="游ゴシック" panose="020B0400000000000000" pitchFamily="50" charset="-128"/>
                <a:ea typeface="游ゴシック" panose="020B0400000000000000" pitchFamily="50" charset="-128"/>
              </a:rPr>
              <a:t>講演</a:t>
            </a:r>
            <a:endParaRPr lang="ja-JP" altLang="ru-RU" sz="2200" b="1" dirty="0">
              <a:latin typeface="游ゴシック" panose="020B0400000000000000" pitchFamily="50" charset="-128"/>
              <a:ea typeface="游ゴシック" panose="020B0400000000000000" pitchFamily="50" charset="-128"/>
            </a:endParaRPr>
          </a:p>
        </p:txBody>
      </p:sp>
      <p:grpSp>
        <p:nvGrpSpPr>
          <p:cNvPr id="29" name="グループ化 28">
            <a:extLst>
              <a:ext uri="{FF2B5EF4-FFF2-40B4-BE49-F238E27FC236}">
                <a16:creationId xmlns:a16="http://schemas.microsoft.com/office/drawing/2014/main" id="{0AA6B46C-48C7-4B6C-89DC-CDCE5E59F51B}"/>
              </a:ext>
            </a:extLst>
          </p:cNvPr>
          <p:cNvGrpSpPr/>
          <p:nvPr/>
        </p:nvGrpSpPr>
        <p:grpSpPr>
          <a:xfrm>
            <a:off x="2330758" y="8343125"/>
            <a:ext cx="4478904" cy="1061829"/>
            <a:chOff x="-1194338" y="9102937"/>
            <a:chExt cx="4478904" cy="1061829"/>
          </a:xfrm>
        </p:grpSpPr>
        <p:sp>
          <p:nvSpPr>
            <p:cNvPr id="28" name="テキスト ボックス 27">
              <a:extLst>
                <a:ext uri="{FF2B5EF4-FFF2-40B4-BE49-F238E27FC236}">
                  <a16:creationId xmlns:a16="http://schemas.microsoft.com/office/drawing/2014/main" id="{ACBBAA13-45F8-4B15-9175-2BC2546E2D06}"/>
                </a:ext>
              </a:extLst>
            </p:cNvPr>
            <p:cNvSpPr txBox="1"/>
            <p:nvPr/>
          </p:nvSpPr>
          <p:spPr>
            <a:xfrm>
              <a:off x="-1194338" y="9102937"/>
              <a:ext cx="4478904" cy="1061829"/>
            </a:xfrm>
            <a:prstGeom prst="rect">
              <a:avLst/>
            </a:prstGeom>
            <a:solidFill>
              <a:schemeClr val="bg1"/>
            </a:solidFill>
          </p:spPr>
          <p:txBody>
            <a:bodyPr wrap="square" rtlCol="0">
              <a:spAutoFit/>
            </a:bodyPr>
            <a:lstStyle/>
            <a:p>
              <a:pPr algn="r"/>
              <a:r>
                <a:rPr kumimoji="1" lang="en-US" altLang="ja-JP" sz="2400" b="1" dirty="0">
                  <a:latin typeface="Yu Gothic Medium" panose="020B0500000000000000" pitchFamily="50" charset="-128"/>
                  <a:ea typeface="Yu Gothic Medium" panose="020B0500000000000000" pitchFamily="50" charset="-128"/>
                </a:rPr>
                <a:t>HCMI</a:t>
              </a:r>
              <a:r>
                <a:rPr kumimoji="1" lang="ja-JP" altLang="en-US" sz="2400" b="1" dirty="0">
                  <a:latin typeface="Yu Gothic Medium" panose="020B0500000000000000" pitchFamily="50" charset="-128"/>
                  <a:ea typeface="Yu Gothic Medium" panose="020B0500000000000000" pitchFamily="50" charset="-128"/>
                </a:rPr>
                <a:t>コンソーシアム</a:t>
              </a:r>
              <a:endParaRPr kumimoji="1" lang="en-US" altLang="ja-JP" sz="1400" b="1" dirty="0">
                <a:latin typeface="Yu Gothic Medium" panose="020B0500000000000000" pitchFamily="50" charset="-128"/>
                <a:ea typeface="Yu Gothic Medium" panose="020B0500000000000000" pitchFamily="50" charset="-128"/>
              </a:endParaRPr>
            </a:p>
            <a:p>
              <a:pPr algn="r"/>
              <a:r>
                <a:rPr kumimoji="1" lang="ja-JP" altLang="en-US" sz="900" dirty="0">
                  <a:latin typeface="Yu Gothic Medium" panose="020B0500000000000000" pitchFamily="50" charset="-128"/>
                  <a:ea typeface="Yu Gothic Medium" panose="020B0500000000000000" pitchFamily="50" charset="-128"/>
                </a:rPr>
                <a:t>「人が主役となるものづくり革新推進コンソーシアム」</a:t>
              </a:r>
              <a:endParaRPr kumimoji="1" lang="en-US" altLang="ja-JP" sz="900" dirty="0">
                <a:latin typeface="Yu Gothic Medium" panose="020B0500000000000000" pitchFamily="50" charset="-128"/>
                <a:ea typeface="Yu Gothic Medium" panose="020B0500000000000000" pitchFamily="50" charset="-128"/>
              </a:endParaRPr>
            </a:p>
            <a:p>
              <a:pPr algn="r"/>
              <a:r>
                <a:rPr kumimoji="1" lang="en-US" altLang="ja-JP" sz="900" dirty="0">
                  <a:latin typeface="Yu Gothic Medium" panose="020B0500000000000000" pitchFamily="50" charset="-128"/>
                  <a:ea typeface="Yu Gothic Medium" panose="020B0500000000000000" pitchFamily="50" charset="-128"/>
                </a:rPr>
                <a:t>Consortium for Human-Centric Manufacturing Innovation</a:t>
              </a:r>
            </a:p>
            <a:p>
              <a:pPr algn="r"/>
              <a:endParaRPr kumimoji="1" lang="en-US" altLang="ja-JP" sz="900" dirty="0">
                <a:latin typeface="Yu Gothic Medium" panose="020B0500000000000000" pitchFamily="50" charset="-128"/>
                <a:ea typeface="Yu Gothic Medium" panose="020B0500000000000000" pitchFamily="50" charset="-128"/>
              </a:endParaRPr>
            </a:p>
            <a:p>
              <a:pPr algn="r"/>
              <a:r>
                <a:rPr kumimoji="1" lang="en-US" altLang="ja-JP" sz="1200" dirty="0">
                  <a:latin typeface="Yu Gothic Medium" panose="020B0500000000000000" pitchFamily="50" charset="-128"/>
                  <a:ea typeface="Yu Gothic Medium" panose="020B0500000000000000" pitchFamily="50" charset="-128"/>
                  <a:hlinkClick r:id="rId4">
                    <a:extLst>
                      <a:ext uri="{A12FA001-AC4F-418D-AE19-62706E023703}">
                        <ahyp:hlinkClr xmlns:ahyp="http://schemas.microsoft.com/office/drawing/2018/hyperlinkcolor" val="tx"/>
                      </a:ext>
                    </a:extLst>
                  </a:hlinkClick>
                </a:rPr>
                <a:t>https://www.hcmi.cons.aist.go.jp</a:t>
              </a:r>
              <a:endParaRPr kumimoji="1" lang="ja-JP" altLang="en-US" dirty="0">
                <a:latin typeface="Yu Gothic Medium" panose="020B0500000000000000" pitchFamily="50" charset="-128"/>
                <a:ea typeface="Yu Gothic Medium" panose="020B0500000000000000" pitchFamily="50" charset="-128"/>
              </a:endParaRPr>
            </a:p>
          </p:txBody>
        </p:sp>
        <p:pic>
          <p:nvPicPr>
            <p:cNvPr id="27" name="図 26">
              <a:extLst>
                <a:ext uri="{FF2B5EF4-FFF2-40B4-BE49-F238E27FC236}">
                  <a16:creationId xmlns:a16="http://schemas.microsoft.com/office/drawing/2014/main" id="{ED4876D2-7DB0-4F7A-B4EC-ADAAC14670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1218" y="9130343"/>
              <a:ext cx="970421" cy="1024791"/>
            </a:xfrm>
            <a:prstGeom prst="rect">
              <a:avLst/>
            </a:prstGeom>
          </p:spPr>
        </p:pic>
      </p:grpSp>
      <p:sp>
        <p:nvSpPr>
          <p:cNvPr id="5" name="正方形/長方形 4">
            <a:extLst>
              <a:ext uri="{FF2B5EF4-FFF2-40B4-BE49-F238E27FC236}">
                <a16:creationId xmlns:a16="http://schemas.microsoft.com/office/drawing/2014/main" id="{F8ECDDB8-1673-4E01-9EF2-4F81A1870701}"/>
              </a:ext>
            </a:extLst>
          </p:cNvPr>
          <p:cNvSpPr/>
          <p:nvPr/>
        </p:nvSpPr>
        <p:spPr>
          <a:xfrm>
            <a:off x="4148013" y="9566167"/>
            <a:ext cx="2733441" cy="261610"/>
          </a:xfrm>
          <a:prstGeom prst="rect">
            <a:avLst/>
          </a:prstGeom>
        </p:spPr>
        <p:txBody>
          <a:bodyPr wrap="none">
            <a:spAutoFit/>
          </a:bodyPr>
          <a:lstStyle/>
          <a:p>
            <a:r>
              <a:rPr lang="ja-JP" altLang="en-US" sz="1100" dirty="0">
                <a:latin typeface="+mn-ea"/>
              </a:rPr>
              <a:t>主催</a:t>
            </a:r>
            <a:r>
              <a:rPr lang="en-US" altLang="ja-JP" sz="1100" dirty="0">
                <a:latin typeface="+mn-ea"/>
              </a:rPr>
              <a:t>:HCMI</a:t>
            </a:r>
            <a:r>
              <a:rPr lang="ja-JP" altLang="en-US" sz="1100" dirty="0">
                <a:latin typeface="+mn-ea"/>
              </a:rPr>
              <a:t>コンソーシアム研究開発部会</a:t>
            </a:r>
          </a:p>
        </p:txBody>
      </p:sp>
      <p:grpSp>
        <p:nvGrpSpPr>
          <p:cNvPr id="20" name="グループ化 19">
            <a:extLst>
              <a:ext uri="{FF2B5EF4-FFF2-40B4-BE49-F238E27FC236}">
                <a16:creationId xmlns:a16="http://schemas.microsoft.com/office/drawing/2014/main" id="{E096C367-8D64-440F-947E-1C024A829577}"/>
              </a:ext>
            </a:extLst>
          </p:cNvPr>
          <p:cNvGrpSpPr/>
          <p:nvPr/>
        </p:nvGrpSpPr>
        <p:grpSpPr>
          <a:xfrm>
            <a:off x="3326051" y="1496850"/>
            <a:ext cx="3351772" cy="777439"/>
            <a:chOff x="3331323" y="1570647"/>
            <a:chExt cx="3351772" cy="777439"/>
          </a:xfrm>
        </p:grpSpPr>
        <p:sp>
          <p:nvSpPr>
            <p:cNvPr id="43" name="四角形: 角を丸くする 42">
              <a:extLst>
                <a:ext uri="{FF2B5EF4-FFF2-40B4-BE49-F238E27FC236}">
                  <a16:creationId xmlns:a16="http://schemas.microsoft.com/office/drawing/2014/main" id="{2C35F56F-098A-4F2A-A39D-54B3CD622A49}"/>
                </a:ext>
              </a:extLst>
            </p:cNvPr>
            <p:cNvSpPr/>
            <p:nvPr/>
          </p:nvSpPr>
          <p:spPr>
            <a:xfrm>
              <a:off x="3331323" y="1590025"/>
              <a:ext cx="3351772" cy="748247"/>
            </a:xfrm>
            <a:prstGeom prst="roundRect">
              <a:avLst/>
            </a:prstGeom>
            <a:gradFill flip="none" rotWithShape="1">
              <a:gsLst>
                <a:gs pos="20000">
                  <a:schemeClr val="accent1">
                    <a:tint val="65000"/>
                    <a:lumMod val="110000"/>
                  </a:schemeClr>
                </a:gs>
                <a:gs pos="87000">
                  <a:schemeClr val="accent1">
                    <a:tint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433641BF-5EE1-4137-A7BF-2D704EE891BE}"/>
                </a:ext>
              </a:extLst>
            </p:cNvPr>
            <p:cNvSpPr txBox="1">
              <a:spLocks/>
            </p:cNvSpPr>
            <p:nvPr/>
          </p:nvSpPr>
          <p:spPr>
            <a:xfrm>
              <a:off x="3455679" y="1731860"/>
              <a:ext cx="3220049" cy="616226"/>
            </a:xfrm>
            <a:prstGeom prst="rect">
              <a:avLst/>
            </a:prstGeom>
          </p:spPr>
          <p:txBody>
            <a:bodyPr vert="horz" lIns="91440" tIns="45720" rIns="91440" bIns="45720" rtlCol="0" anchor="b">
              <a:normAutofit/>
            </a:bodyPr>
            <a:lstStyle>
              <a:lvl1pPr algn="l" defTabSz="342900" rtl="0" eaLnBrk="1" latinLnBrk="0" hangingPunct="1">
                <a:spcBef>
                  <a:spcPct val="0"/>
                </a:spcBef>
                <a:buNone/>
                <a:defRPr kumimoji="1" sz="54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Yu Gothic UI" panose="020B0500000000000000" pitchFamily="50" charset="-128"/>
                  <a:ea typeface="Yu Gothic UI" panose="020B0500000000000000" pitchFamily="50" charset="-128"/>
                </a:rPr>
                <a:t>ものづくりに関する遠隔協調型協働と基盤技術</a:t>
              </a:r>
              <a:endParaRPr lang="ja-JP" altLang="ru-RU" sz="4800" b="1" dirty="0">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C3C1CBD5-A3C1-43E2-B775-D0065101D6E5}"/>
                </a:ext>
              </a:extLst>
            </p:cNvPr>
            <p:cNvSpPr txBox="1"/>
            <p:nvPr/>
          </p:nvSpPr>
          <p:spPr>
            <a:xfrm>
              <a:off x="3412866" y="1570647"/>
              <a:ext cx="723275" cy="307777"/>
            </a:xfrm>
            <a:prstGeom prst="rect">
              <a:avLst/>
            </a:prstGeom>
            <a:noFill/>
          </p:spPr>
          <p:txBody>
            <a:bodyPr wrap="none" rtlCol="0">
              <a:spAutoFit/>
            </a:bodyPr>
            <a:lstStyle/>
            <a:p>
              <a:r>
                <a:rPr lang="ja-JP" altLang="en-US" sz="1400" dirty="0">
                  <a:latin typeface="游ゴシック" panose="020B0400000000000000" pitchFamily="50" charset="-128"/>
                  <a:ea typeface="游ゴシック" panose="020B0400000000000000" pitchFamily="50" charset="-128"/>
                </a:rPr>
                <a:t>テーマ</a:t>
              </a:r>
              <a:endParaRPr kumimoji="1" lang="ja-JP" altLang="en-US" sz="1400" dirty="0"/>
            </a:p>
          </p:txBody>
        </p:sp>
      </p:grpSp>
      <p:sp>
        <p:nvSpPr>
          <p:cNvPr id="16" name="楕円 15">
            <a:extLst>
              <a:ext uri="{FF2B5EF4-FFF2-40B4-BE49-F238E27FC236}">
                <a16:creationId xmlns:a16="http://schemas.microsoft.com/office/drawing/2014/main" id="{29D6B037-6CF8-465E-889B-407390E16E1A}"/>
              </a:ext>
            </a:extLst>
          </p:cNvPr>
          <p:cNvSpPr/>
          <p:nvPr/>
        </p:nvSpPr>
        <p:spPr>
          <a:xfrm>
            <a:off x="370051" y="3227818"/>
            <a:ext cx="990089" cy="886051"/>
          </a:xfrm>
          <a:prstGeom prst="ellipse">
            <a:avLst/>
          </a:prstGeom>
          <a:gradFill>
            <a:gsLst>
              <a:gs pos="14000">
                <a:schemeClr val="accent1">
                  <a:tint val="65000"/>
                  <a:lumMod val="110000"/>
                </a:schemeClr>
              </a:gs>
              <a:gs pos="48000">
                <a:schemeClr val="accent1">
                  <a:tint val="90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0B795F4B-00F9-47A3-B866-E9ABA04949A2}"/>
              </a:ext>
            </a:extLst>
          </p:cNvPr>
          <p:cNvSpPr txBox="1"/>
          <p:nvPr/>
        </p:nvSpPr>
        <p:spPr>
          <a:xfrm>
            <a:off x="2804172" y="5884611"/>
            <a:ext cx="4077281" cy="769441"/>
          </a:xfrm>
          <a:prstGeom prst="rect">
            <a:avLst/>
          </a:prstGeom>
          <a:noFill/>
          <a:ln>
            <a:noFill/>
          </a:ln>
        </p:spPr>
        <p:txBody>
          <a:bodyPr wrap="square" rtlCol="0">
            <a:spAutoFit/>
          </a:bodyPr>
          <a:lstStyle/>
          <a:p>
            <a:r>
              <a:rPr kumimoji="1" lang="ja-JP" altLang="en-US" b="1" dirty="0">
                <a:latin typeface="游ゴシック Medium" panose="020B0500000000000000" pitchFamily="50" charset="-128"/>
                <a:ea typeface="游ゴシック Medium" panose="020B0500000000000000" pitchFamily="50" charset="-128"/>
              </a:rPr>
              <a:t>講師：小澤　祐一　様</a:t>
            </a:r>
            <a:endParaRPr kumimoji="1" lang="en-US" altLang="ja-JP" sz="1600" b="1" dirty="0">
              <a:latin typeface="游ゴシック Medium" panose="020B0500000000000000" pitchFamily="50" charset="-128"/>
              <a:ea typeface="游ゴシック Medium" panose="020B0500000000000000" pitchFamily="50" charset="-128"/>
            </a:endParaRPr>
          </a:p>
          <a:p>
            <a:r>
              <a:rPr lang="ja-JP" altLang="en-US" sz="1200" b="1" dirty="0">
                <a:latin typeface="游ゴシック" panose="020B0400000000000000" pitchFamily="50" charset="-128"/>
                <a:ea typeface="游ゴシック" panose="020B0400000000000000" pitchFamily="50" charset="-128"/>
              </a:rPr>
              <a:t>（株式会社関電工  社会インフラ統轄本部</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通信インフラ工事センター 施工チームリーダー</a:t>
            </a:r>
            <a:r>
              <a:rPr lang="ja-JP" altLang="en-US" sz="1400" b="1" dirty="0">
                <a:latin typeface="游ゴシック" panose="020B0400000000000000" pitchFamily="50" charset="-128"/>
                <a:ea typeface="游ゴシック" panose="020B0400000000000000" pitchFamily="50" charset="-128"/>
              </a:rPr>
              <a:t>）</a:t>
            </a:r>
            <a:endParaRPr lang="en-US" altLang="ja-JP" sz="1400" b="1" dirty="0">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B2949B1D-C5F9-4A78-BD5E-048D590B0984}"/>
              </a:ext>
            </a:extLst>
          </p:cNvPr>
          <p:cNvSpPr txBox="1"/>
          <p:nvPr/>
        </p:nvSpPr>
        <p:spPr>
          <a:xfrm>
            <a:off x="1165378" y="5641352"/>
            <a:ext cx="1458875" cy="1569660"/>
          </a:xfrm>
          <a:prstGeom prst="rect">
            <a:avLst/>
          </a:prstGeom>
          <a:noFill/>
          <a:ln w="9525">
            <a:solidFill>
              <a:schemeClr val="tx1"/>
            </a:solidFill>
          </a:ln>
        </p:spPr>
        <p:txBody>
          <a:bodyPr wrap="square" rtlCol="0">
            <a:spAutoFit/>
          </a:bodyPr>
          <a:lstStyle/>
          <a:p>
            <a:pPr algn="ctr"/>
            <a:endParaRPr kumimoji="1" lang="en-US" altLang="ja-JP" dirty="0"/>
          </a:p>
          <a:p>
            <a:pPr algn="ctr"/>
            <a:r>
              <a:rPr kumimoji="1" lang="ja-JP" altLang="en-US" dirty="0"/>
              <a:t>講師</a:t>
            </a:r>
            <a:endParaRPr kumimoji="1" lang="en-US" altLang="ja-JP" dirty="0"/>
          </a:p>
          <a:p>
            <a:pPr algn="ctr"/>
            <a:r>
              <a:rPr kumimoji="1" lang="ja-JP" altLang="en-US" dirty="0"/>
              <a:t>近影</a:t>
            </a:r>
            <a:endParaRPr kumimoji="1" lang="en-US" altLang="ja-JP" dirty="0"/>
          </a:p>
          <a:p>
            <a:pPr algn="ctr"/>
            <a:r>
              <a:rPr kumimoji="1" lang="en-US" altLang="ja-JP" sz="1200" dirty="0"/>
              <a:t>(1000×1000</a:t>
            </a:r>
            <a:br>
              <a:rPr kumimoji="1" lang="en-US" altLang="ja-JP" sz="1200" dirty="0"/>
            </a:br>
            <a:r>
              <a:rPr kumimoji="1" lang="ja-JP" altLang="en-US" sz="1200" dirty="0"/>
              <a:t>ピクセル程度</a:t>
            </a:r>
            <a:r>
              <a:rPr kumimoji="1" lang="en-US" altLang="ja-JP" sz="1200" dirty="0"/>
              <a:t>)</a:t>
            </a:r>
          </a:p>
          <a:p>
            <a:endParaRPr kumimoji="1" lang="ja-JP" altLang="en-US" dirty="0"/>
          </a:p>
        </p:txBody>
      </p:sp>
      <p:sp>
        <p:nvSpPr>
          <p:cNvPr id="15" name="テキスト ボックス 14">
            <a:extLst>
              <a:ext uri="{FF2B5EF4-FFF2-40B4-BE49-F238E27FC236}">
                <a16:creationId xmlns:a16="http://schemas.microsoft.com/office/drawing/2014/main" id="{FD9A2C01-88FA-4070-9258-A79D4C263264}"/>
              </a:ext>
            </a:extLst>
          </p:cNvPr>
          <p:cNvSpPr txBox="1"/>
          <p:nvPr/>
        </p:nvSpPr>
        <p:spPr>
          <a:xfrm>
            <a:off x="494450" y="3436967"/>
            <a:ext cx="779381" cy="369332"/>
          </a:xfrm>
          <a:prstGeom prst="rect">
            <a:avLst/>
          </a:prstGeom>
          <a:gradFill>
            <a:gsLst>
              <a:gs pos="14000">
                <a:schemeClr val="accent1">
                  <a:tint val="65000"/>
                  <a:lumMod val="110000"/>
                </a:schemeClr>
              </a:gs>
              <a:gs pos="48000">
                <a:schemeClr val="accent1">
                  <a:tint val="90000"/>
                </a:schemeClr>
              </a:gs>
            </a:gsLst>
            <a:path path="circle">
              <a:fillToRect l="100000" t="100000"/>
            </a:path>
          </a:gradFill>
          <a:ln>
            <a:noFill/>
          </a:ln>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講演</a:t>
            </a:r>
            <a:r>
              <a:rPr kumimoji="1" lang="en-US" altLang="ja-JP" b="1" dirty="0">
                <a:latin typeface="游ゴシック" panose="020B0400000000000000" pitchFamily="50" charset="-128"/>
                <a:ea typeface="游ゴシック" panose="020B0400000000000000" pitchFamily="50" charset="-128"/>
              </a:rPr>
              <a:t>1</a:t>
            </a:r>
            <a:endParaRPr kumimoji="1" lang="ja-JP" altLang="en-US" b="1" dirty="0">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p:blipFill>
        <p:spPr>
          <a:xfrm>
            <a:off x="1165377" y="5629680"/>
            <a:ext cx="1458875" cy="1578510"/>
          </a:xfrm>
          <a:prstGeom prst="rect">
            <a:avLst/>
          </a:prstGeom>
          <a:ln>
            <a:noFill/>
          </a:ln>
        </p:spPr>
      </p:pic>
      <p:grpSp>
        <p:nvGrpSpPr>
          <p:cNvPr id="21" name="グループ化 20">
            <a:extLst>
              <a:ext uri="{FF2B5EF4-FFF2-40B4-BE49-F238E27FC236}">
                <a16:creationId xmlns:a16="http://schemas.microsoft.com/office/drawing/2014/main" id="{309E3941-91D0-4EFB-9944-EAAED5086833}"/>
              </a:ext>
            </a:extLst>
          </p:cNvPr>
          <p:cNvGrpSpPr/>
          <p:nvPr/>
        </p:nvGrpSpPr>
        <p:grpSpPr>
          <a:xfrm>
            <a:off x="391502" y="5264008"/>
            <a:ext cx="990089" cy="886051"/>
            <a:chOff x="-1477164" y="3622641"/>
            <a:chExt cx="990089" cy="886051"/>
          </a:xfrm>
          <a:gradFill>
            <a:gsLst>
              <a:gs pos="14000">
                <a:schemeClr val="accent1">
                  <a:tint val="65000"/>
                  <a:lumMod val="110000"/>
                </a:schemeClr>
              </a:gs>
              <a:gs pos="48000">
                <a:schemeClr val="accent1">
                  <a:tint val="90000"/>
                </a:schemeClr>
              </a:gs>
            </a:gsLst>
            <a:path path="circle">
              <a:fillToRect l="100000" t="100000"/>
            </a:path>
          </a:gradFill>
        </p:grpSpPr>
        <p:sp>
          <p:nvSpPr>
            <p:cNvPr id="22" name="楕円 21">
              <a:extLst>
                <a:ext uri="{FF2B5EF4-FFF2-40B4-BE49-F238E27FC236}">
                  <a16:creationId xmlns:a16="http://schemas.microsoft.com/office/drawing/2014/main" id="{A22E690B-3E6F-4451-9D7A-8F771E11060B}"/>
                </a:ext>
              </a:extLst>
            </p:cNvPr>
            <p:cNvSpPr/>
            <p:nvPr/>
          </p:nvSpPr>
          <p:spPr>
            <a:xfrm>
              <a:off x="-1477164" y="3622641"/>
              <a:ext cx="990089" cy="8860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360E95B9-7B42-4972-9495-212F8113256E}"/>
                </a:ext>
              </a:extLst>
            </p:cNvPr>
            <p:cNvSpPr txBox="1"/>
            <p:nvPr/>
          </p:nvSpPr>
          <p:spPr>
            <a:xfrm>
              <a:off x="-1369406" y="3881000"/>
              <a:ext cx="774571" cy="369332"/>
            </a:xfrm>
            <a:prstGeom prst="rect">
              <a:avLst/>
            </a:prstGeom>
            <a:grpFill/>
            <a:ln>
              <a:noFill/>
            </a:ln>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講演</a:t>
              </a:r>
              <a:r>
                <a:rPr kumimoji="1" lang="en-US" altLang="ja-JP" b="1" dirty="0">
                  <a:latin typeface="游ゴシック" panose="020B0400000000000000" pitchFamily="50" charset="-128"/>
                  <a:ea typeface="游ゴシック" panose="020B0400000000000000" pitchFamily="50" charset="-128"/>
                </a:rPr>
                <a:t>2</a:t>
              </a:r>
              <a:endParaRPr kumimoji="1" lang="ja-JP" altLang="en-US" b="1" dirty="0">
                <a:latin typeface="游ゴシック" panose="020B0400000000000000" pitchFamily="50" charset="-128"/>
                <a:ea typeface="游ゴシック" panose="020B0400000000000000" pitchFamily="50" charset="-128"/>
              </a:endParaRPr>
            </a:p>
          </p:txBody>
        </p:sp>
      </p:grpSp>
      <p:sp>
        <p:nvSpPr>
          <p:cNvPr id="30" name="テキスト ボックス 29">
            <a:extLst>
              <a:ext uri="{FF2B5EF4-FFF2-40B4-BE49-F238E27FC236}">
                <a16:creationId xmlns:a16="http://schemas.microsoft.com/office/drawing/2014/main" id="{A9BCD4CA-79F5-4928-8483-251FB05B8741}"/>
              </a:ext>
            </a:extLst>
          </p:cNvPr>
          <p:cNvSpPr txBox="1"/>
          <p:nvPr/>
        </p:nvSpPr>
        <p:spPr>
          <a:xfrm>
            <a:off x="295633" y="2254163"/>
            <a:ext cx="6675225" cy="338554"/>
          </a:xfrm>
          <a:prstGeom prst="rect">
            <a:avLst/>
          </a:prstGeom>
          <a:noFill/>
        </p:spPr>
        <p:txBody>
          <a:bodyPr wrap="none" rtlCol="0">
            <a:spAutoFit/>
          </a:bodyPr>
          <a:lstStyle/>
          <a:p>
            <a:r>
              <a:rPr kumimoji="1" lang="ja-JP" altLang="en-US" sz="1600" dirty="0">
                <a:latin typeface="游ゴシック" panose="020B0400000000000000" pitchFamily="50" charset="-128"/>
                <a:ea typeface="游ゴシック" panose="020B0400000000000000" pitchFamily="50" charset="-128"/>
              </a:rPr>
              <a:t>会場：</a:t>
            </a:r>
            <a:r>
              <a:rPr kumimoji="1" lang="ja-JP" altLang="en-US" sz="1600" b="1" dirty="0">
                <a:latin typeface="游ゴシック" panose="020B0400000000000000" pitchFamily="50" charset="-128"/>
                <a:ea typeface="游ゴシック" panose="020B0400000000000000" pitchFamily="50" charset="-128"/>
              </a:rPr>
              <a:t>オンライン</a:t>
            </a:r>
            <a:r>
              <a:rPr kumimoji="1" lang="en-US" altLang="ja-JP" sz="1600" b="1" dirty="0">
                <a:latin typeface="游ゴシック" panose="020B0400000000000000" pitchFamily="50" charset="-128"/>
                <a:ea typeface="游ゴシック" panose="020B0400000000000000" pitchFamily="50" charset="-128"/>
              </a:rPr>
              <a:t>/</a:t>
            </a:r>
            <a:r>
              <a:rPr kumimoji="1" lang="ja-JP" altLang="en-US" sz="1600" b="1" dirty="0">
                <a:latin typeface="游ゴシック" panose="020B0400000000000000" pitchFamily="50" charset="-128"/>
                <a:ea typeface="游ゴシック" panose="020B0400000000000000" pitchFamily="50" charset="-128"/>
              </a:rPr>
              <a:t>産総研臨海</a:t>
            </a:r>
            <a:r>
              <a:rPr lang="ja-JP" altLang="en-US" sz="1600" b="1" i="0" dirty="0">
                <a:solidFill>
                  <a:srgbClr val="000000"/>
                </a:solidFill>
                <a:effectLst/>
                <a:latin typeface="游ゴシック" panose="020B0400000000000000" pitchFamily="50" charset="-128"/>
                <a:ea typeface="游ゴシック" panose="020B0400000000000000" pitchFamily="50" charset="-128"/>
              </a:rPr>
              <a:t>第二別館４</a:t>
            </a:r>
            <a:r>
              <a:rPr lang="en-US" altLang="ja-JP" sz="1600" b="1" i="0" dirty="0">
                <a:solidFill>
                  <a:srgbClr val="000000"/>
                </a:solidFill>
                <a:effectLst/>
                <a:latin typeface="游ゴシック" panose="020B0400000000000000" pitchFamily="50" charset="-128"/>
                <a:ea typeface="游ゴシック" panose="020B0400000000000000" pitchFamily="50" charset="-128"/>
              </a:rPr>
              <a:t>F</a:t>
            </a:r>
            <a:r>
              <a:rPr lang="ja-JP" altLang="en-US" sz="1600" b="1" i="0" dirty="0">
                <a:solidFill>
                  <a:srgbClr val="000000"/>
                </a:solidFill>
                <a:effectLst/>
                <a:latin typeface="游ゴシック" panose="020B0400000000000000" pitchFamily="50" charset="-128"/>
                <a:ea typeface="游ゴシック" panose="020B0400000000000000" pitchFamily="50" charset="-128"/>
              </a:rPr>
              <a:t>会議室</a:t>
            </a:r>
            <a:r>
              <a:rPr lang="ja-JP" altLang="en-US" sz="1600" b="0" i="0" dirty="0">
                <a:solidFill>
                  <a:srgbClr val="000000"/>
                </a:solidFill>
                <a:effectLst/>
                <a:latin typeface="游ゴシック" panose="020B0400000000000000" pitchFamily="50" charset="-128"/>
                <a:ea typeface="游ゴシック" panose="020B0400000000000000" pitchFamily="50" charset="-128"/>
              </a:rPr>
              <a:t>の</a:t>
            </a:r>
            <a:r>
              <a:rPr lang="ja-JP" altLang="en-US" sz="1600" b="1" i="0" dirty="0">
                <a:solidFill>
                  <a:srgbClr val="000000"/>
                </a:solidFill>
                <a:effectLst/>
                <a:latin typeface="游ゴシック" panose="020B0400000000000000" pitchFamily="50" charset="-128"/>
                <a:ea typeface="游ゴシック" panose="020B0400000000000000" pitchFamily="50" charset="-128"/>
              </a:rPr>
              <a:t>ハイブリッド開催</a:t>
            </a:r>
            <a:endParaRPr kumimoji="1" lang="ja-JP" altLang="en-US" sz="1600" b="1" dirty="0">
              <a:latin typeface="游ゴシック" panose="020B0400000000000000" pitchFamily="50" charset="-128"/>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3319C99A-78C9-4C5C-9E74-3AD7CACC56C8}"/>
              </a:ext>
            </a:extLst>
          </p:cNvPr>
          <p:cNvSpPr txBox="1"/>
          <p:nvPr/>
        </p:nvSpPr>
        <p:spPr>
          <a:xfrm>
            <a:off x="3006711" y="4727043"/>
            <a:ext cx="3510280" cy="523220"/>
          </a:xfrm>
          <a:prstGeom prst="rect">
            <a:avLst/>
          </a:prstGeom>
          <a:noFill/>
        </p:spPr>
        <p:txBody>
          <a:bodyPr wrap="square">
            <a:spAutoFit/>
          </a:bodyPr>
          <a:lstStyle/>
          <a:p>
            <a:pPr algn="ctr"/>
            <a:r>
              <a:rPr lang="en-US" altLang="ja-JP" sz="1400" b="1" i="0" dirty="0">
                <a:solidFill>
                  <a:srgbClr val="242424"/>
                </a:solidFill>
                <a:effectLst/>
                <a:latin typeface="Yu Gothic UI" panose="020B0500000000000000" pitchFamily="50" charset="-128"/>
                <a:ea typeface="Yu Gothic UI" panose="020B0500000000000000" pitchFamily="50" charset="-128"/>
              </a:rPr>
              <a:t>IOWN</a:t>
            </a:r>
            <a:r>
              <a:rPr lang="ja-JP" altLang="en-US" sz="1400" b="1" i="0" dirty="0">
                <a:solidFill>
                  <a:srgbClr val="242424"/>
                </a:solidFill>
                <a:effectLst/>
                <a:latin typeface="Yu Gothic UI" panose="020B0500000000000000" pitchFamily="50" charset="-128"/>
                <a:ea typeface="Yu Gothic UI" panose="020B0500000000000000" pitchFamily="50" charset="-128"/>
              </a:rPr>
              <a:t>とサイバネティックス技術で挑む</a:t>
            </a:r>
            <a:br>
              <a:rPr lang="en-US" altLang="ja-JP" sz="1400" b="1" i="0" dirty="0">
                <a:solidFill>
                  <a:srgbClr val="242424"/>
                </a:solidFill>
                <a:effectLst/>
                <a:latin typeface="Yu Gothic UI" panose="020B0500000000000000" pitchFamily="50" charset="-128"/>
                <a:ea typeface="Yu Gothic UI" panose="020B0500000000000000" pitchFamily="50" charset="-128"/>
              </a:rPr>
            </a:br>
            <a:r>
              <a:rPr lang="en-US" altLang="ja-JP" sz="1400" b="1" i="0" dirty="0">
                <a:solidFill>
                  <a:srgbClr val="242424"/>
                </a:solidFill>
                <a:effectLst/>
                <a:latin typeface="Yu Gothic UI" panose="020B0500000000000000" pitchFamily="50" charset="-128"/>
                <a:ea typeface="Yu Gothic UI" panose="020B0500000000000000" pitchFamily="50" charset="-128"/>
              </a:rPr>
              <a:t>QoL</a:t>
            </a:r>
            <a:r>
              <a:rPr lang="ja-JP" altLang="en-US" sz="1400" b="1" i="0" dirty="0">
                <a:solidFill>
                  <a:srgbClr val="242424"/>
                </a:solidFill>
                <a:effectLst/>
                <a:latin typeface="Yu Gothic UI" panose="020B0500000000000000" pitchFamily="50" charset="-128"/>
                <a:ea typeface="Yu Gothic UI" panose="020B0500000000000000" pitchFamily="50" charset="-128"/>
              </a:rPr>
              <a:t>の向上</a:t>
            </a:r>
            <a:endParaRPr kumimoji="1" lang="ja-JP" altLang="en-US"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300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A433FE-CA9A-42BC-AD03-6C5F24B11E2C}"/>
              </a:ext>
            </a:extLst>
          </p:cNvPr>
          <p:cNvSpPr>
            <a:spLocks noGrp="1"/>
          </p:cNvSpPr>
          <p:nvPr>
            <p:ph idx="1"/>
          </p:nvPr>
        </p:nvSpPr>
        <p:spPr>
          <a:xfrm>
            <a:off x="262965" y="444998"/>
            <a:ext cx="6076875" cy="9361444"/>
          </a:xfrm>
        </p:spPr>
        <p:txBody>
          <a:bodyPr anchor="ctr">
            <a:normAutofit fontScale="70000" lnSpcReduction="20000"/>
          </a:bodyPr>
          <a:lstStyle/>
          <a:p>
            <a:r>
              <a:rPr lang="ja-JP" altLang="en-US" sz="1700" b="1" dirty="0">
                <a:solidFill>
                  <a:schemeClr val="tx1"/>
                </a:solidFill>
                <a:latin typeface="游ゴシック Medium" panose="020B0500000000000000" pitchFamily="50" charset="-128"/>
                <a:ea typeface="游ゴシック Medium" panose="020B0500000000000000" pitchFamily="50" charset="-128"/>
              </a:rPr>
              <a:t>講演概要</a:t>
            </a:r>
            <a:endParaRPr lang="en-US" altLang="ja-JP" sz="1700" b="1" dirty="0">
              <a:solidFill>
                <a:schemeClr val="tx1"/>
              </a:solidFill>
              <a:latin typeface="游ゴシック Medium" panose="020B0500000000000000" pitchFamily="50" charset="-128"/>
              <a:ea typeface="游ゴシック Medium" panose="020B0500000000000000" pitchFamily="50" charset="-128"/>
            </a:endParaRPr>
          </a:p>
          <a:p>
            <a:r>
              <a:rPr lang="ja-JP" altLang="en-US" sz="1700" dirty="0">
                <a:solidFill>
                  <a:schemeClr val="tx1"/>
                </a:solidFill>
                <a:latin typeface="游ゴシック Medium" panose="020B0500000000000000" pitchFamily="50" charset="-128"/>
                <a:ea typeface="游ゴシック Medium" panose="020B0500000000000000" pitchFamily="50" charset="-128"/>
              </a:rPr>
              <a:t>講演</a:t>
            </a:r>
            <a:r>
              <a:rPr lang="en-US" altLang="ja-JP" sz="1700" dirty="0">
                <a:solidFill>
                  <a:schemeClr val="tx1"/>
                </a:solidFill>
                <a:latin typeface="游ゴシック Medium" panose="020B0500000000000000" pitchFamily="50" charset="-128"/>
                <a:ea typeface="游ゴシック Medium" panose="020B0500000000000000" pitchFamily="50" charset="-128"/>
              </a:rPr>
              <a:t>1 </a:t>
            </a:r>
            <a:r>
              <a:rPr lang="ja-JP" altLang="en-US" sz="1700" dirty="0">
                <a:solidFill>
                  <a:schemeClr val="tx1"/>
                </a:solidFill>
                <a:latin typeface="游ゴシック Medium" panose="020B0500000000000000" pitchFamily="50" charset="-128"/>
                <a:ea typeface="游ゴシック Medium" panose="020B0500000000000000" pitchFamily="50" charset="-128"/>
              </a:rPr>
              <a:t>　</a:t>
            </a:r>
            <a:r>
              <a:rPr lang="en-US" altLang="ja-JP" sz="1700" dirty="0">
                <a:solidFill>
                  <a:schemeClr val="tx1"/>
                </a:solidFill>
                <a:latin typeface="游ゴシック Medium" panose="020B0500000000000000" pitchFamily="50" charset="-128"/>
                <a:ea typeface="游ゴシック Medium" panose="020B0500000000000000" pitchFamily="50" charset="-128"/>
              </a:rPr>
              <a:t>IOWN</a:t>
            </a:r>
            <a:r>
              <a:rPr lang="ja-JP" altLang="en-US" sz="1700" dirty="0">
                <a:solidFill>
                  <a:schemeClr val="tx1"/>
                </a:solidFill>
                <a:latin typeface="游ゴシック Medium" panose="020B0500000000000000" pitchFamily="50" charset="-128"/>
                <a:ea typeface="游ゴシック Medium" panose="020B0500000000000000" pitchFamily="50" charset="-128"/>
              </a:rPr>
              <a:t>とサイバネティックス技術で挑む</a:t>
            </a:r>
            <a:r>
              <a:rPr lang="en-US" altLang="ja-JP" sz="1700" dirty="0">
                <a:solidFill>
                  <a:schemeClr val="tx1"/>
                </a:solidFill>
                <a:latin typeface="游ゴシック Medium" panose="020B0500000000000000" pitchFamily="50" charset="-128"/>
                <a:ea typeface="游ゴシック Medium" panose="020B0500000000000000" pitchFamily="50" charset="-128"/>
              </a:rPr>
              <a:t>QoL</a:t>
            </a:r>
            <a:r>
              <a:rPr lang="ja-JP" altLang="en-US" sz="1700" dirty="0">
                <a:solidFill>
                  <a:schemeClr val="tx1"/>
                </a:solidFill>
                <a:latin typeface="游ゴシック Medium" panose="020B0500000000000000" pitchFamily="50" charset="-128"/>
                <a:ea typeface="游ゴシック Medium" panose="020B0500000000000000" pitchFamily="50" charset="-128"/>
              </a:rPr>
              <a:t>の向上</a:t>
            </a:r>
            <a:endParaRPr lang="en-US" altLang="ja-JP" sz="1700" dirty="0"/>
          </a:p>
          <a:p>
            <a:pPr lvl="1">
              <a:lnSpc>
                <a:spcPct val="120000"/>
              </a:lnSpc>
            </a:pPr>
            <a:r>
              <a:rPr lang="en-US" altLang="ja-JP" sz="1400" dirty="0">
                <a:latin typeface="游ゴシック Medium" panose="020B0500000000000000" pitchFamily="50" charset="-128"/>
                <a:ea typeface="游ゴシック Medium" panose="020B0500000000000000" pitchFamily="50" charset="-128"/>
              </a:rPr>
              <a:t>NTT</a:t>
            </a:r>
            <a:r>
              <a:rPr lang="ja-JP" altLang="en-US" sz="1400" dirty="0">
                <a:latin typeface="游ゴシック Medium" panose="020B0500000000000000" pitchFamily="50" charset="-128"/>
                <a:ea typeface="游ゴシック Medium" panose="020B0500000000000000" pitchFamily="50" charset="-128"/>
              </a:rPr>
              <a:t>では、多くの企業と連携して、</a:t>
            </a:r>
            <a:r>
              <a:rPr lang="en-US" altLang="ja-JP" sz="1400" dirty="0">
                <a:latin typeface="游ゴシック Medium" panose="020B0500000000000000" pitchFamily="50" charset="-128"/>
                <a:ea typeface="游ゴシック Medium" panose="020B0500000000000000" pitchFamily="50" charset="-128"/>
              </a:rPr>
              <a:t>IOWN(Innovative Optical and Wireless Network)</a:t>
            </a:r>
            <a:r>
              <a:rPr lang="ja-JP" altLang="en-US" sz="1400" dirty="0">
                <a:latin typeface="游ゴシック Medium" panose="020B0500000000000000" pitchFamily="50" charset="-128"/>
                <a:ea typeface="游ゴシック Medium" panose="020B0500000000000000" pitchFamily="50" charset="-128"/>
              </a:rPr>
              <a:t>構想の実現に向けた研究開発を推進しています。</a:t>
            </a:r>
            <a:r>
              <a:rPr lang="en-US" altLang="ja-JP" sz="1400" dirty="0">
                <a:latin typeface="游ゴシック Medium" panose="020B0500000000000000" pitchFamily="50" charset="-128"/>
                <a:ea typeface="游ゴシック Medium" panose="020B0500000000000000" pitchFamily="50" charset="-128"/>
              </a:rPr>
              <a:t>IOWN</a:t>
            </a:r>
            <a:r>
              <a:rPr lang="ja-JP" altLang="en-US" sz="1400" dirty="0">
                <a:latin typeface="游ゴシック Medium" panose="020B0500000000000000" pitchFamily="50" charset="-128"/>
                <a:ea typeface="游ゴシック Medium" panose="020B0500000000000000" pitchFamily="50" charset="-128"/>
              </a:rPr>
              <a:t>構想とは、光を中心とした革新的技術を活用し、これまでのインフラの限界を超えた高速大容量通信ならびに膨大な計算リソース等を提供可能な、端末を含むネットワーク・情報処理基盤の構想です。</a:t>
            </a:r>
            <a:r>
              <a:rPr lang="en-US" altLang="ja-JP" sz="1400" dirty="0">
                <a:latin typeface="游ゴシック Medium" panose="020B0500000000000000" pitchFamily="50" charset="-128"/>
                <a:ea typeface="游ゴシック Medium" panose="020B0500000000000000" pitchFamily="50" charset="-128"/>
              </a:rPr>
              <a:t>NTT</a:t>
            </a:r>
            <a:r>
              <a:rPr lang="ja-JP" altLang="en-US" sz="1400" dirty="0">
                <a:latin typeface="游ゴシック Medium" panose="020B0500000000000000" pitchFamily="50" charset="-128"/>
                <a:ea typeface="游ゴシック Medium" panose="020B0500000000000000" pitchFamily="50" charset="-128"/>
              </a:rPr>
              <a:t>研究所では、超低遅延といった特徴を有する</a:t>
            </a:r>
            <a:r>
              <a:rPr lang="en-US" altLang="ja-JP" sz="1400" dirty="0">
                <a:latin typeface="游ゴシック Medium" panose="020B0500000000000000" pitchFamily="50" charset="-128"/>
                <a:ea typeface="游ゴシック Medium" panose="020B0500000000000000" pitchFamily="50" charset="-128"/>
              </a:rPr>
              <a:t>IOWN</a:t>
            </a:r>
            <a:r>
              <a:rPr lang="ja-JP" altLang="en-US" sz="1400" dirty="0">
                <a:latin typeface="游ゴシック Medium" panose="020B0500000000000000" pitchFamily="50" charset="-128"/>
                <a:ea typeface="游ゴシック Medium" panose="020B0500000000000000" pitchFamily="50" charset="-128"/>
              </a:rPr>
              <a:t>環境の到来を見据え、人と人、人と機械を</a:t>
            </a:r>
            <a:r>
              <a:rPr lang="en-US" altLang="ja-JP" sz="1400" dirty="0">
                <a:latin typeface="游ゴシック Medium" panose="020B0500000000000000" pitchFamily="50" charset="-128"/>
                <a:ea typeface="游ゴシック Medium" panose="020B0500000000000000" pitchFamily="50" charset="-128"/>
              </a:rPr>
              <a:t>NW</a:t>
            </a:r>
            <a:r>
              <a:rPr lang="ja-JP" altLang="en-US" sz="1400" dirty="0">
                <a:latin typeface="游ゴシック Medium" panose="020B0500000000000000" pitchFamily="50" charset="-128"/>
                <a:ea typeface="游ゴシック Medium" panose="020B0500000000000000" pitchFamily="50" charset="-128"/>
              </a:rPr>
              <a:t>でつなぐことで、より便利で豊かな生活を実現するために、例えば遠隔ロボットの操作性を向上させる技術や、人の筋肉を直接アクチュエーションすることでダイレクトにスキルを伝える技術など、ロボティックス・サイバネティクスの研究を加速しています。今回は、我々が推進する様々なロボティックス・サイバネティックス研究の最新の研究成果をご紹介します。</a:t>
            </a:r>
            <a:endParaRPr lang="en-US" altLang="ja-JP" sz="1400" dirty="0">
              <a:latin typeface="游ゴシック Medium" panose="020B0500000000000000" pitchFamily="50" charset="-128"/>
              <a:ea typeface="游ゴシック Medium" panose="020B0500000000000000" pitchFamily="50" charset="-128"/>
            </a:endParaRPr>
          </a:p>
          <a:p>
            <a:pPr lvl="1"/>
            <a:endParaRPr lang="en-US" altLang="ja-JP" sz="1900" dirty="0"/>
          </a:p>
          <a:p>
            <a:r>
              <a:rPr lang="ja-JP" altLang="en-US" sz="1700" dirty="0">
                <a:solidFill>
                  <a:schemeClr val="tx1"/>
                </a:solidFill>
                <a:latin typeface="游ゴシック Medium" panose="020B0500000000000000" pitchFamily="50" charset="-128"/>
                <a:ea typeface="游ゴシック Medium" panose="020B0500000000000000" pitchFamily="50" charset="-128"/>
              </a:rPr>
              <a:t>講演</a:t>
            </a:r>
            <a:r>
              <a:rPr lang="en-US" altLang="ja-JP" sz="1700" dirty="0">
                <a:solidFill>
                  <a:schemeClr val="tx1"/>
                </a:solidFill>
                <a:latin typeface="游ゴシック Medium" panose="020B0500000000000000" pitchFamily="50" charset="-128"/>
                <a:ea typeface="游ゴシック Medium" panose="020B0500000000000000" pitchFamily="50" charset="-128"/>
              </a:rPr>
              <a:t>2 </a:t>
            </a:r>
            <a:r>
              <a:rPr lang="ja-JP" altLang="en-US" sz="1700" dirty="0">
                <a:solidFill>
                  <a:schemeClr val="tx1"/>
                </a:solidFill>
                <a:latin typeface="游ゴシック Medium" panose="020B0500000000000000" pitchFamily="50" charset="-128"/>
                <a:ea typeface="游ゴシック Medium" panose="020B0500000000000000" pitchFamily="50" charset="-128"/>
              </a:rPr>
              <a:t>　ローカル</a:t>
            </a:r>
            <a:r>
              <a:rPr lang="en-US" altLang="ja-JP" sz="1700" dirty="0">
                <a:solidFill>
                  <a:schemeClr val="tx1"/>
                </a:solidFill>
                <a:latin typeface="游ゴシック Medium" panose="020B0500000000000000" pitchFamily="50" charset="-128"/>
                <a:ea typeface="游ゴシック Medium" panose="020B0500000000000000" pitchFamily="50" charset="-128"/>
              </a:rPr>
              <a:t>5G</a:t>
            </a:r>
            <a:r>
              <a:rPr lang="ja-JP" altLang="en-US" sz="1700" dirty="0">
                <a:solidFill>
                  <a:schemeClr val="tx1"/>
                </a:solidFill>
                <a:latin typeface="游ゴシック Medium" panose="020B0500000000000000" pitchFamily="50" charset="-128"/>
                <a:ea typeface="游ゴシック Medium" panose="020B0500000000000000" pitchFamily="50" charset="-128"/>
              </a:rPr>
              <a:t>が変える新たな社会　</a:t>
            </a:r>
            <a:endParaRPr lang="en-US" altLang="ja-JP" sz="1700" dirty="0">
              <a:solidFill>
                <a:schemeClr val="tx1"/>
              </a:solidFill>
              <a:latin typeface="游ゴシック Medium" panose="020B0500000000000000" pitchFamily="50" charset="-128"/>
              <a:ea typeface="游ゴシック Medium" panose="020B0500000000000000" pitchFamily="50" charset="-128"/>
            </a:endParaRPr>
          </a:p>
          <a:p>
            <a:pPr marL="0" indent="0">
              <a:buNone/>
            </a:pPr>
            <a:r>
              <a:rPr lang="ja-JP" altLang="en-US" sz="1500" dirty="0">
                <a:solidFill>
                  <a:schemeClr val="tx1"/>
                </a:solidFill>
                <a:latin typeface="游ゴシック Medium" panose="020B0500000000000000" pitchFamily="50" charset="-128"/>
                <a:ea typeface="游ゴシック Medium" panose="020B0500000000000000" pitchFamily="50" charset="-128"/>
              </a:rPr>
              <a:t>　 　　　　　～施設運用や現場の生産性革命～　</a:t>
            </a:r>
            <a:endParaRPr lang="en-US" altLang="ja-JP" sz="1500" dirty="0">
              <a:solidFill>
                <a:schemeClr val="tx1"/>
              </a:solidFill>
              <a:latin typeface="游ゴシック Medium" panose="020B0500000000000000" pitchFamily="50" charset="-128"/>
              <a:ea typeface="游ゴシック Medium" panose="020B0500000000000000" pitchFamily="50" charset="-128"/>
            </a:endParaRPr>
          </a:p>
          <a:p>
            <a:pPr lvl="1">
              <a:lnSpc>
                <a:spcPct val="120000"/>
              </a:lnSpc>
            </a:pPr>
            <a:r>
              <a:rPr lang="ja-JP" altLang="en-US" sz="1400" dirty="0">
                <a:latin typeface="Yu Gothic Medium" panose="020B0500000000000000" pitchFamily="50" charset="-128"/>
                <a:ea typeface="Yu Gothic Medium" panose="020B0500000000000000" pitchFamily="50" charset="-128"/>
              </a:rPr>
              <a:t>本講演では、</a:t>
            </a:r>
            <a:r>
              <a:rPr lang="en-US" altLang="ja-JP" sz="1400" dirty="0">
                <a:latin typeface="Yu Gothic Medium" panose="020B0500000000000000" pitchFamily="50" charset="-128"/>
                <a:ea typeface="Yu Gothic Medium" panose="020B0500000000000000" pitchFamily="50" charset="-128"/>
              </a:rPr>
              <a:t>2019</a:t>
            </a:r>
            <a:r>
              <a:rPr lang="ja-JP" altLang="en-US" sz="1400" dirty="0">
                <a:latin typeface="Yu Gothic Medium" panose="020B0500000000000000" pitchFamily="50" charset="-128"/>
                <a:ea typeface="Yu Gothic Medium" panose="020B0500000000000000" pitchFamily="50" charset="-128"/>
              </a:rPr>
              <a:t>年</a:t>
            </a:r>
            <a:r>
              <a:rPr lang="en-US" altLang="ja-JP" sz="1400" dirty="0">
                <a:latin typeface="Yu Gothic Medium" panose="020B0500000000000000" pitchFamily="50" charset="-128"/>
                <a:ea typeface="Yu Gothic Medium" panose="020B0500000000000000" pitchFamily="50" charset="-128"/>
              </a:rPr>
              <a:t>12</a:t>
            </a:r>
            <a:r>
              <a:rPr lang="ja-JP" altLang="en-US" sz="1400" dirty="0">
                <a:latin typeface="Yu Gothic Medium" panose="020B0500000000000000" pitchFamily="50" charset="-128"/>
                <a:ea typeface="Yu Gothic Medium" panose="020B0500000000000000" pitchFamily="50" charset="-128"/>
              </a:rPr>
              <a:t>月に制度化されたローカル</a:t>
            </a:r>
            <a:r>
              <a:rPr lang="en-US" altLang="ja-JP" sz="1400" dirty="0">
                <a:latin typeface="Yu Gothic Medium" panose="020B0500000000000000" pitchFamily="50" charset="-128"/>
                <a:ea typeface="Yu Gothic Medium" panose="020B0500000000000000" pitchFamily="50" charset="-128"/>
              </a:rPr>
              <a:t>5G</a:t>
            </a:r>
            <a:r>
              <a:rPr lang="ja-JP" altLang="en-US" sz="1400" dirty="0">
                <a:latin typeface="Yu Gothic Medium" panose="020B0500000000000000" pitchFamily="50" charset="-128"/>
                <a:ea typeface="Yu Gothic Medium" panose="020B0500000000000000" pitchFamily="50" charset="-128"/>
              </a:rPr>
              <a:t>の無線技術を用いた関電工の取り組みを紹介する。近年の建設・設備業界では、インフラ老朽化、労働力不足、環境保護、災害対策などの様々な社会課題に直面しており、早急に対策が必要である。関電工では、ローカル</a:t>
            </a:r>
            <a:r>
              <a:rPr lang="en-US" altLang="ja-JP" sz="1400" dirty="0">
                <a:latin typeface="Yu Gothic Medium" panose="020B0500000000000000" pitchFamily="50" charset="-128"/>
                <a:ea typeface="Yu Gothic Medium" panose="020B0500000000000000" pitchFamily="50" charset="-128"/>
              </a:rPr>
              <a:t>5G</a:t>
            </a:r>
            <a:r>
              <a:rPr lang="ja-JP" altLang="en-US" sz="1400" dirty="0">
                <a:latin typeface="Yu Gothic Medium" panose="020B0500000000000000" pitchFamily="50" charset="-128"/>
                <a:ea typeface="Yu Gothic Medium" panose="020B0500000000000000" pitchFamily="50" charset="-128"/>
              </a:rPr>
              <a:t>に加え、その他の無線・有線の最適な通信インフラを組み合わせ、このインフラ機能を最大限活用できるユースケースの開発に着手している。これにより施設運用や建設現場での</a:t>
            </a:r>
            <a:r>
              <a:rPr lang="en-US" altLang="ja-JP" sz="1400" dirty="0">
                <a:latin typeface="Yu Gothic Medium" panose="020B0500000000000000" pitchFamily="50" charset="-128"/>
                <a:ea typeface="Yu Gothic Medium" panose="020B0500000000000000" pitchFamily="50" charset="-128"/>
              </a:rPr>
              <a:t>DX</a:t>
            </a:r>
            <a:r>
              <a:rPr lang="ja-JP" altLang="en-US" sz="1400" dirty="0">
                <a:latin typeface="Yu Gothic Medium" panose="020B0500000000000000" pitchFamily="50" charset="-128"/>
                <a:ea typeface="Yu Gothic Medium" panose="020B0500000000000000" pitchFamily="50" charset="-128"/>
              </a:rPr>
              <a:t>化やスマート化による課題解決の他、新たな価値の創出を目指している。これまで実施している実証実験や自社ローカル</a:t>
            </a:r>
            <a:r>
              <a:rPr lang="en-US" altLang="ja-JP" sz="1400" dirty="0">
                <a:latin typeface="Yu Gothic Medium" panose="020B0500000000000000" pitchFamily="50" charset="-128"/>
                <a:ea typeface="Yu Gothic Medium" panose="020B0500000000000000" pitchFamily="50" charset="-128"/>
              </a:rPr>
              <a:t>5G</a:t>
            </a:r>
            <a:r>
              <a:rPr lang="ja-JP" altLang="en-US" sz="1400" dirty="0">
                <a:latin typeface="Yu Gothic Medium" panose="020B0500000000000000" pitchFamily="50" charset="-128"/>
                <a:ea typeface="Yu Gothic Medium" panose="020B0500000000000000" pitchFamily="50" charset="-128"/>
              </a:rPr>
              <a:t>ラボの運用、今後目指す導入フィールドの他、社会実装の課題を含めて紹介する。</a:t>
            </a:r>
            <a:endParaRPr lang="en-US" altLang="ja-JP" sz="1400" dirty="0">
              <a:latin typeface="Yu Gothic Medium" panose="020B0500000000000000" pitchFamily="50" charset="-128"/>
              <a:ea typeface="Yu Gothic Medium" panose="020B0500000000000000" pitchFamily="50" charset="-128"/>
            </a:endParaRPr>
          </a:p>
          <a:p>
            <a:pPr lvl="1"/>
            <a:endParaRPr lang="en-US" altLang="ja-JP" sz="1700" dirty="0">
              <a:solidFill>
                <a:schemeClr val="tx1"/>
              </a:solidFill>
              <a:latin typeface="Yu Gothic Medium" panose="020B0500000000000000" pitchFamily="50" charset="-128"/>
              <a:ea typeface="Yu Gothic Medium" panose="020B0500000000000000" pitchFamily="50" charset="-128"/>
            </a:endParaRPr>
          </a:p>
          <a:p>
            <a:r>
              <a:rPr kumimoji="1" lang="ja-JP" altLang="en-US" sz="1700" b="1" dirty="0">
                <a:solidFill>
                  <a:schemeClr val="tx1"/>
                </a:solidFill>
                <a:latin typeface="游ゴシック Medium" panose="020B0500000000000000" pitchFamily="50" charset="-128"/>
                <a:ea typeface="游ゴシック Medium" panose="020B0500000000000000" pitchFamily="50" charset="-128"/>
              </a:rPr>
              <a:t>講師紹介</a:t>
            </a:r>
            <a:endParaRPr kumimoji="1" lang="en-US" altLang="ja-JP" sz="1700" b="1" dirty="0">
              <a:solidFill>
                <a:schemeClr val="tx1"/>
              </a:solidFill>
              <a:latin typeface="游ゴシック Medium" panose="020B0500000000000000" pitchFamily="50" charset="-128"/>
              <a:ea typeface="游ゴシック Medium" panose="020B0500000000000000" pitchFamily="50" charset="-128"/>
            </a:endParaRPr>
          </a:p>
          <a:p>
            <a:r>
              <a:rPr lang="ja-JP" altLang="en-US" sz="2000" dirty="0">
                <a:solidFill>
                  <a:schemeClr val="tx1"/>
                </a:solidFill>
                <a:latin typeface="游ゴシック Medium" panose="020B0500000000000000" pitchFamily="50" charset="-128"/>
                <a:ea typeface="游ゴシック Medium" panose="020B0500000000000000" pitchFamily="50" charset="-128"/>
              </a:rPr>
              <a:t>青野　裕司　</a:t>
            </a:r>
            <a:r>
              <a:rPr lang="ja-JP" altLang="en-US" sz="2000" dirty="0">
                <a:solidFill>
                  <a:schemeClr val="tx1"/>
                </a:solidFill>
                <a:latin typeface="Yu Gothic Medium" panose="020B0500000000000000" pitchFamily="50" charset="-128"/>
                <a:ea typeface="Yu Gothic Medium" panose="020B0500000000000000" pitchFamily="50" charset="-128"/>
              </a:rPr>
              <a:t>あおの　ゆうし</a:t>
            </a:r>
            <a:endParaRPr lang="en-US" altLang="ja-JP" sz="2000" dirty="0">
              <a:solidFill>
                <a:schemeClr val="tx1"/>
              </a:solidFill>
              <a:latin typeface="游ゴシック Medium" panose="020B0500000000000000" pitchFamily="50" charset="-128"/>
              <a:ea typeface="游ゴシック Medium" panose="020B0500000000000000" pitchFamily="50" charset="-128"/>
            </a:endParaRPr>
          </a:p>
          <a:p>
            <a:pPr lvl="1"/>
            <a:r>
              <a:rPr lang="en-US" altLang="ja-JP" sz="1500" dirty="0">
                <a:latin typeface="Yu Gothic Medium" panose="020B0500000000000000" pitchFamily="50" charset="-128"/>
                <a:ea typeface="Yu Gothic Medium" panose="020B0500000000000000" pitchFamily="50" charset="-128"/>
              </a:rPr>
              <a:t>NTT</a:t>
            </a:r>
            <a:r>
              <a:rPr lang="ja-JP" altLang="en-US" sz="1500" dirty="0">
                <a:latin typeface="Yu Gothic Medium" panose="020B0500000000000000" pitchFamily="50" charset="-128"/>
                <a:ea typeface="Yu Gothic Medium" panose="020B0500000000000000" pitchFamily="50" charset="-128"/>
              </a:rPr>
              <a:t>人間情報研究所　サイバネティックス研究プロジェクト</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プロジェクト・マネージャ　主席研究員</a:t>
            </a:r>
            <a:endParaRPr lang="en-US" altLang="ja-JP" sz="1500" dirty="0">
              <a:latin typeface="Yu Gothic Medium" panose="020B0500000000000000" pitchFamily="50" charset="-128"/>
              <a:ea typeface="Yu Gothic Medium" panose="020B0500000000000000" pitchFamily="50" charset="-128"/>
            </a:endParaRPr>
          </a:p>
          <a:p>
            <a:pPr lvl="1">
              <a:lnSpc>
                <a:spcPct val="170000"/>
              </a:lnSpc>
            </a:pPr>
            <a:r>
              <a:rPr lang="ja-JP" altLang="en-US" sz="1500" dirty="0">
                <a:latin typeface="Yu Gothic Medium" panose="020B0500000000000000" pitchFamily="50" charset="-128"/>
                <a:ea typeface="Yu Gothic Medium" panose="020B0500000000000000" pitchFamily="50" charset="-128"/>
              </a:rPr>
              <a:t>工学博士。大阪大学博士課程修了。</a:t>
            </a:r>
            <a:br>
              <a:rPr lang="en-US" altLang="ja-JP" sz="1500" dirty="0">
                <a:latin typeface="Yu Gothic Medium" panose="020B0500000000000000" pitchFamily="50" charset="-128"/>
                <a:ea typeface="Yu Gothic Medium" panose="020B0500000000000000" pitchFamily="50" charset="-128"/>
              </a:rPr>
            </a:br>
            <a:r>
              <a:rPr lang="en-US" altLang="ja-JP" sz="1500" dirty="0">
                <a:latin typeface="Yu Gothic Medium" panose="020B0500000000000000" pitchFamily="50" charset="-128"/>
                <a:ea typeface="Yu Gothic Medium" panose="020B0500000000000000" pitchFamily="50" charset="-128"/>
              </a:rPr>
              <a:t>1999</a:t>
            </a:r>
            <a:r>
              <a:rPr lang="ja-JP" altLang="en-US" sz="1500" dirty="0">
                <a:latin typeface="Yu Gothic Medium" panose="020B0500000000000000" pitchFamily="50" charset="-128"/>
                <a:ea typeface="Yu Gothic Medium" panose="020B0500000000000000" pitchFamily="50" charset="-128"/>
              </a:rPr>
              <a:t>年</a:t>
            </a:r>
            <a:r>
              <a:rPr lang="en-US" altLang="ja-JP" sz="1500" dirty="0">
                <a:latin typeface="Yu Gothic Medium" panose="020B0500000000000000" pitchFamily="50" charset="-128"/>
                <a:ea typeface="Yu Gothic Medium" panose="020B0500000000000000" pitchFamily="50" charset="-128"/>
              </a:rPr>
              <a:t>NTT</a:t>
            </a:r>
            <a:r>
              <a:rPr lang="ja-JP" altLang="en-US" sz="1500" dirty="0">
                <a:latin typeface="Yu Gothic Medium" panose="020B0500000000000000" pitchFamily="50" charset="-128"/>
                <a:ea typeface="Yu Gothic Medium" panose="020B0500000000000000" pitchFamily="50" charset="-128"/>
              </a:rPr>
              <a:t>入社、音声認識、音声合成、自然言語処理等、</a:t>
            </a:r>
            <a:br>
              <a:rPr lang="en-US" altLang="ja-JP" sz="1500" dirty="0">
                <a:latin typeface="Yu Gothic Medium" panose="020B0500000000000000" pitchFamily="50" charset="-128"/>
                <a:ea typeface="Yu Gothic Medium" panose="020B0500000000000000" pitchFamily="50" charset="-128"/>
              </a:rPr>
            </a:br>
            <a:r>
              <a:rPr lang="ja-JP" altLang="en-US" sz="1500" dirty="0">
                <a:latin typeface="Yu Gothic Medium" panose="020B0500000000000000" pitchFamily="50" charset="-128"/>
                <a:ea typeface="Yu Gothic Medium" panose="020B0500000000000000" pitchFamily="50" charset="-128"/>
              </a:rPr>
              <a:t>ＡＩ技術の研究開発とビジネス化に従事。</a:t>
            </a:r>
            <a:br>
              <a:rPr lang="en-US" altLang="ja-JP" sz="1500" dirty="0">
                <a:latin typeface="Yu Gothic Medium" panose="020B0500000000000000" pitchFamily="50" charset="-128"/>
                <a:ea typeface="Yu Gothic Medium" panose="020B0500000000000000" pitchFamily="50" charset="-128"/>
              </a:rPr>
            </a:br>
            <a:r>
              <a:rPr lang="en-US" altLang="ja-JP" sz="1500" dirty="0">
                <a:latin typeface="Yu Gothic Medium" panose="020B0500000000000000" pitchFamily="50" charset="-128"/>
                <a:ea typeface="Yu Gothic Medium" panose="020B0500000000000000" pitchFamily="50" charset="-128"/>
              </a:rPr>
              <a:t>2021</a:t>
            </a:r>
            <a:r>
              <a:rPr lang="ja-JP" altLang="en-US" sz="1500" dirty="0">
                <a:latin typeface="Yu Gothic Medium" panose="020B0500000000000000" pitchFamily="50" charset="-128"/>
                <a:ea typeface="Yu Gothic Medium" panose="020B0500000000000000" pitchFamily="50" charset="-128"/>
              </a:rPr>
              <a:t>年より、サイバネティックス、ロボティックス等の</a:t>
            </a:r>
            <a:br>
              <a:rPr lang="en-US" altLang="ja-JP" sz="1500" dirty="0">
                <a:latin typeface="Yu Gothic Medium" panose="020B0500000000000000" pitchFamily="50" charset="-128"/>
                <a:ea typeface="Yu Gothic Medium" panose="020B0500000000000000" pitchFamily="50" charset="-128"/>
              </a:rPr>
            </a:br>
            <a:r>
              <a:rPr lang="ja-JP" altLang="en-US" sz="1500" dirty="0">
                <a:latin typeface="Yu Gothic Medium" panose="020B0500000000000000" pitchFamily="50" charset="-128"/>
                <a:ea typeface="Yu Gothic Medium" panose="020B0500000000000000" pitchFamily="50" charset="-128"/>
              </a:rPr>
              <a:t>研究開発に従事、現在に至る。</a:t>
            </a:r>
            <a:endParaRPr lang="en-US" altLang="ja-JP" sz="1500" dirty="0">
              <a:latin typeface="Yu Gothic Medium" panose="020B0500000000000000" pitchFamily="50" charset="-128"/>
              <a:ea typeface="Yu Gothic Medium" panose="020B0500000000000000" pitchFamily="50" charset="-128"/>
            </a:endParaRPr>
          </a:p>
          <a:p>
            <a:pPr marL="342900" lvl="1" indent="0">
              <a:buNone/>
            </a:pPr>
            <a:endParaRPr lang="en-US" altLang="ja-JP" sz="1500" dirty="0">
              <a:latin typeface="Yu Gothic Medium" panose="020B0500000000000000" pitchFamily="50" charset="-128"/>
              <a:ea typeface="Yu Gothic Medium" panose="020B0500000000000000" pitchFamily="50" charset="-128"/>
            </a:endParaRPr>
          </a:p>
          <a:p>
            <a:r>
              <a:rPr lang="ja-JP" altLang="en-US" sz="2000" dirty="0">
                <a:solidFill>
                  <a:schemeClr val="tx1"/>
                </a:solidFill>
                <a:latin typeface="游ゴシック Medium" panose="020B0500000000000000" pitchFamily="50" charset="-128"/>
                <a:ea typeface="游ゴシック Medium" panose="020B0500000000000000" pitchFamily="50" charset="-128"/>
              </a:rPr>
              <a:t>小澤　祐一　</a:t>
            </a:r>
            <a:endParaRPr lang="en-US" altLang="ja-JP" sz="2000" dirty="0">
              <a:solidFill>
                <a:schemeClr val="tx1"/>
              </a:solidFill>
              <a:latin typeface="游ゴシック Medium" panose="020B0500000000000000" pitchFamily="50" charset="-128"/>
              <a:ea typeface="游ゴシック Medium" panose="020B0500000000000000" pitchFamily="50" charset="-128"/>
            </a:endParaRPr>
          </a:p>
          <a:p>
            <a:pPr lvl="1"/>
            <a:r>
              <a:rPr lang="ja-JP" altLang="en-US" sz="1500" dirty="0">
                <a:latin typeface="Yu Gothic Medium" panose="020B0500000000000000" pitchFamily="50" charset="-128"/>
                <a:ea typeface="Yu Gothic Medium" panose="020B0500000000000000" pitchFamily="50" charset="-128"/>
              </a:rPr>
              <a:t>株式会社関電工　社会インフラ統轄本部</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通信インフラ工事センター　施工チームリーダー</a:t>
            </a:r>
            <a:endParaRPr lang="en-US" altLang="zh-TW" sz="1500" dirty="0">
              <a:latin typeface="Yu Gothic Medium" panose="020B0500000000000000" pitchFamily="50" charset="-128"/>
              <a:ea typeface="Yu Gothic Medium" panose="020B0500000000000000" pitchFamily="50" charset="-128"/>
            </a:endParaRPr>
          </a:p>
          <a:p>
            <a:pPr lvl="1"/>
            <a:r>
              <a:rPr lang="en-US" altLang="ja-JP" sz="1500" dirty="0">
                <a:latin typeface="Yu Gothic Medium" panose="020B0500000000000000" pitchFamily="50" charset="-128"/>
                <a:ea typeface="Yu Gothic Medium" panose="020B0500000000000000" pitchFamily="50" charset="-128"/>
              </a:rPr>
              <a:t>2001</a:t>
            </a:r>
            <a:r>
              <a:rPr lang="ja-JP" altLang="en-US" sz="1500" dirty="0">
                <a:latin typeface="Yu Gothic Medium" panose="020B0500000000000000" pitchFamily="50" charset="-128"/>
                <a:ea typeface="Yu Gothic Medium" panose="020B0500000000000000" pitchFamily="50" charset="-128"/>
              </a:rPr>
              <a:t>年 関電工入社</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入社以降、情報通信部門に所属し、通信キャリア、モバイル</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キャリア向けの有線・無線設備の設計、施工、試験、評価、</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資機材販売などの業務に従事。</a:t>
            </a:r>
            <a:r>
              <a:rPr lang="en-US" altLang="ja-JP" sz="1500" dirty="0">
                <a:latin typeface="Yu Gothic Medium" panose="020B0500000000000000" pitchFamily="50" charset="-128"/>
                <a:ea typeface="Yu Gothic Medium" panose="020B0500000000000000" pitchFamily="50" charset="-128"/>
              </a:rPr>
              <a:t>2020</a:t>
            </a:r>
            <a:r>
              <a:rPr lang="ja-JP" altLang="en-US" sz="1500" dirty="0">
                <a:latin typeface="Yu Gothic Medium" panose="020B0500000000000000" pitchFamily="50" charset="-128"/>
                <a:ea typeface="Yu Gothic Medium" panose="020B0500000000000000" pitchFamily="50" charset="-128"/>
              </a:rPr>
              <a:t>年から ローカル</a:t>
            </a:r>
            <a:r>
              <a:rPr lang="en-US" altLang="ja-JP" sz="1500" dirty="0">
                <a:latin typeface="Yu Gothic Medium" panose="020B0500000000000000" pitchFamily="50" charset="-128"/>
                <a:ea typeface="Yu Gothic Medium" panose="020B0500000000000000" pitchFamily="50" charset="-128"/>
              </a:rPr>
              <a:t>5G</a:t>
            </a:r>
            <a:r>
              <a:rPr lang="ja-JP" altLang="en-US" sz="1500" dirty="0">
                <a:latin typeface="Yu Gothic Medium" panose="020B0500000000000000" pitchFamily="50" charset="-128"/>
                <a:ea typeface="Yu Gothic Medium" panose="020B0500000000000000" pitchFamily="50" charset="-128"/>
              </a:rPr>
              <a:t>等の通信</a:t>
            </a:r>
            <a:endParaRPr lang="en-US" altLang="ja-JP" sz="1500" dirty="0">
              <a:latin typeface="Yu Gothic Medium" panose="020B0500000000000000" pitchFamily="50" charset="-128"/>
              <a:ea typeface="Yu Gothic Medium" panose="020B0500000000000000" pitchFamily="50" charset="-128"/>
            </a:endParaRPr>
          </a:p>
          <a:p>
            <a:pPr marL="342900" lvl="1" indent="0">
              <a:buNone/>
            </a:pPr>
            <a:r>
              <a:rPr lang="ja-JP" altLang="en-US" sz="1500" dirty="0">
                <a:latin typeface="Yu Gothic Medium" panose="020B0500000000000000" pitchFamily="50" charset="-128"/>
                <a:ea typeface="Yu Gothic Medium" panose="020B0500000000000000" pitchFamily="50" charset="-128"/>
              </a:rPr>
              <a:t>　インフラを用いたソリューション開発に携わり、現在に至る。</a:t>
            </a:r>
            <a:endParaRPr lang="en-US" altLang="ja-JP" sz="1100" dirty="0">
              <a:solidFill>
                <a:schemeClr val="tx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819368884"/>
      </p:ext>
    </p:extLst>
  </p:cSld>
  <p:clrMapOvr>
    <a:masterClrMapping/>
  </p:clrMapOvr>
</p:sld>
</file>

<file path=ppt/theme/theme1.xml><?xml version="1.0" encoding="utf-8"?>
<a:theme xmlns:a="http://schemas.openxmlformats.org/drawingml/2006/main" name="ファセッ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606</TotalTime>
  <Words>779</Words>
  <Application>Microsoft Office PowerPoint</Application>
  <PresentationFormat>A4 210 x 297 mm</PresentationFormat>
  <Paragraphs>58</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Yu Gothic UI</vt:lpstr>
      <vt:lpstr>メイリオ</vt:lpstr>
      <vt:lpstr>游ゴシック</vt:lpstr>
      <vt:lpstr>Yu Gothic Medium</vt:lpstr>
      <vt:lpstr>Yu Gothic Medium</vt:lpstr>
      <vt:lpstr>Arial</vt:lpstr>
      <vt:lpstr>Trebuchet MS</vt:lpstr>
      <vt:lpstr>Wingdings 3</vt:lpstr>
      <vt:lpstr>ファセット</vt:lpstr>
      <vt:lpstr>HCMIコンソーシアム 研究開発部会 テクニカルセミナー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コンソーシアム</dc:title>
  <dc:creator>鈴木 雄介</dc:creator>
  <cp:lastModifiedBy>松岡みどり</cp:lastModifiedBy>
  <cp:revision>61</cp:revision>
  <cp:lastPrinted>2022-09-06T05:07:14Z</cp:lastPrinted>
  <dcterms:created xsi:type="dcterms:W3CDTF">2021-10-26T04:06:07Z</dcterms:created>
  <dcterms:modified xsi:type="dcterms:W3CDTF">2023-03-03T01:30:45Z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c55989-3c9e-4466-8514-eac6f80f6373_Enabled">
    <vt:lpwstr>true</vt:lpwstr>
  </property>
  <property fmtid="{D5CDD505-2E9C-101B-9397-08002B2CF9AE}" pid="3" name="MSIP_Label_ddc55989-3c9e-4466-8514-eac6f80f6373_SetDate">
    <vt:lpwstr>2023-02-02T00:39:02Z</vt:lpwstr>
  </property>
  <property fmtid="{D5CDD505-2E9C-101B-9397-08002B2CF9AE}" pid="4" name="MSIP_Label_ddc55989-3c9e-4466-8514-eac6f80f6373_Method">
    <vt:lpwstr>Privileged</vt:lpwstr>
  </property>
  <property fmtid="{D5CDD505-2E9C-101B-9397-08002B2CF9AE}" pid="5" name="MSIP_Label_ddc55989-3c9e-4466-8514-eac6f80f6373_Name">
    <vt:lpwstr>ddc55989-3c9e-4466-8514-eac6f80f6373</vt:lpwstr>
  </property>
  <property fmtid="{D5CDD505-2E9C-101B-9397-08002B2CF9AE}" pid="6" name="MSIP_Label_ddc55989-3c9e-4466-8514-eac6f80f6373_SiteId">
    <vt:lpwstr>18a7fec8-652f-409b-8369-272d9ce80620</vt:lpwstr>
  </property>
  <property fmtid="{D5CDD505-2E9C-101B-9397-08002B2CF9AE}" pid="7" name="MSIP_Label_ddc55989-3c9e-4466-8514-eac6f80f6373_ActionId">
    <vt:lpwstr>cfab6512-1300-44b5-ad07-0aaf7b596635</vt:lpwstr>
  </property>
  <property fmtid="{D5CDD505-2E9C-101B-9397-08002B2CF9AE}" pid="8" name="MSIP_Label_ddc55989-3c9e-4466-8514-eac6f80f6373_ContentBits">
    <vt:lpwstr>0</vt:lpwstr>
  </property>
</Properties>
</file>